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55"/>
  </p:notesMasterIdLst>
  <p:sldIdLst>
    <p:sldId id="1212" r:id="rId6"/>
    <p:sldId id="354" r:id="rId7"/>
    <p:sldId id="1186" r:id="rId8"/>
    <p:sldId id="1141" r:id="rId9"/>
    <p:sldId id="1046" r:id="rId10"/>
    <p:sldId id="1205" r:id="rId11"/>
    <p:sldId id="1183" r:id="rId12"/>
    <p:sldId id="1207" r:id="rId13"/>
    <p:sldId id="1201" r:id="rId14"/>
    <p:sldId id="1202" r:id="rId15"/>
    <p:sldId id="1210" r:id="rId16"/>
    <p:sldId id="1213" r:id="rId17"/>
    <p:sldId id="1064" r:id="rId18"/>
    <p:sldId id="1211" r:id="rId19"/>
    <p:sldId id="1118" r:id="rId20"/>
    <p:sldId id="1188" r:id="rId21"/>
    <p:sldId id="1119" r:id="rId22"/>
    <p:sldId id="1218" r:id="rId23"/>
    <p:sldId id="1176" r:id="rId24"/>
    <p:sldId id="1189" r:id="rId25"/>
    <p:sldId id="1171" r:id="rId26"/>
    <p:sldId id="1019" r:id="rId27"/>
    <p:sldId id="1025" r:id="rId28"/>
    <p:sldId id="1215" r:id="rId29"/>
    <p:sldId id="257" r:id="rId30"/>
    <p:sldId id="1214" r:id="rId31"/>
    <p:sldId id="1028" r:id="rId32"/>
    <p:sldId id="1174" r:id="rId33"/>
    <p:sldId id="1197" r:id="rId34"/>
    <p:sldId id="1216" r:id="rId35"/>
    <p:sldId id="1217" r:id="rId36"/>
    <p:sldId id="1044" r:id="rId37"/>
    <p:sldId id="359" r:id="rId38"/>
    <p:sldId id="1002" r:id="rId39"/>
    <p:sldId id="357" r:id="rId40"/>
    <p:sldId id="355" r:id="rId41"/>
    <p:sldId id="358" r:id="rId42"/>
    <p:sldId id="380" r:id="rId43"/>
    <p:sldId id="362" r:id="rId44"/>
    <p:sldId id="1153" r:id="rId45"/>
    <p:sldId id="1154" r:id="rId46"/>
    <p:sldId id="1086" r:id="rId47"/>
    <p:sldId id="1187" r:id="rId48"/>
    <p:sldId id="1021" r:id="rId49"/>
    <p:sldId id="999" r:id="rId50"/>
    <p:sldId id="1198" r:id="rId51"/>
    <p:sldId id="258" r:id="rId52"/>
    <p:sldId id="1013" r:id="rId53"/>
    <p:sldId id="1033" r:id="rId54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4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6128E3-95DE-4A43-7932-2061B8AF29BE}" name="Aske Walther Sørensen" initials="AWS" userId="S::AWS@kombit.dk::e41c343c-2cfd-4d4f-a1ac-9d1d143c8b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00D4D-EDE4-43A2-A742-158D2A9681F2}" v="1" dt="2023-06-01T10:22:19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144" y="402"/>
      </p:cViewPr>
      <p:guideLst>
        <p:guide orient="horz" pos="441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microsoft.com/office/2015/10/relationships/revisionInfo" Target="revisionInfo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6/11/relationships/changesInfo" Target="changesInfos/changesInfo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ke Walther Sørensen" userId="e41c343c-2cfd-4d4f-a1ac-9d1d143c8b84" providerId="ADAL" clId="{25200D4D-EDE4-43A2-A742-158D2A9681F2}"/>
    <pc:docChg chg="custSel modSld">
      <pc:chgData name="Aske Walther Sørensen" userId="e41c343c-2cfd-4d4f-a1ac-9d1d143c8b84" providerId="ADAL" clId="{25200D4D-EDE4-43A2-A742-158D2A9681F2}" dt="2023-06-01T10:22:43.520" v="5" actId="1076"/>
      <pc:docMkLst>
        <pc:docMk/>
      </pc:docMkLst>
      <pc:sldChg chg="addSp delSp modSp mod">
        <pc:chgData name="Aske Walther Sørensen" userId="e41c343c-2cfd-4d4f-a1ac-9d1d143c8b84" providerId="ADAL" clId="{25200D4D-EDE4-43A2-A742-158D2A9681F2}" dt="2023-06-01T10:22:43.520" v="5" actId="1076"/>
        <pc:sldMkLst>
          <pc:docMk/>
          <pc:sldMk cId="2589574306" sldId="1046"/>
        </pc:sldMkLst>
        <pc:spChg chg="mod">
          <ac:chgData name="Aske Walther Sørensen" userId="e41c343c-2cfd-4d4f-a1ac-9d1d143c8b84" providerId="ADAL" clId="{25200D4D-EDE4-43A2-A742-158D2A9681F2}" dt="2023-06-01T10:22:41.117" v="4" actId="1076"/>
          <ac:spMkLst>
            <pc:docMk/>
            <pc:sldMk cId="2589574306" sldId="1046"/>
            <ac:spMk id="3" creationId="{DDF6CA1B-A626-2F62-92A5-0F2B27F97A2D}"/>
          </ac:spMkLst>
        </pc:spChg>
        <pc:spChg chg="mod">
          <ac:chgData name="Aske Walther Sørensen" userId="e41c343c-2cfd-4d4f-a1ac-9d1d143c8b84" providerId="ADAL" clId="{25200D4D-EDE4-43A2-A742-158D2A9681F2}" dt="2023-06-01T10:22:43.520" v="5" actId="1076"/>
          <ac:spMkLst>
            <pc:docMk/>
            <pc:sldMk cId="2589574306" sldId="1046"/>
            <ac:spMk id="7" creationId="{589DFAA2-107C-05EE-EFCE-1EC7635A13CF}"/>
          </ac:spMkLst>
        </pc:spChg>
        <pc:spChg chg="add del mod">
          <ac:chgData name="Aske Walther Sørensen" userId="e41c343c-2cfd-4d4f-a1ac-9d1d143c8b84" providerId="ADAL" clId="{25200D4D-EDE4-43A2-A742-158D2A9681F2}" dt="2023-06-01T10:22:19.061" v="1" actId="931"/>
          <ac:spMkLst>
            <pc:docMk/>
            <pc:sldMk cId="2589574306" sldId="1046"/>
            <ac:spMk id="8" creationId="{BE1E7815-AFF6-C364-8872-D55F332CE430}"/>
          </ac:spMkLst>
        </pc:spChg>
        <pc:picChg chg="add mod">
          <ac:chgData name="Aske Walther Sørensen" userId="e41c343c-2cfd-4d4f-a1ac-9d1d143c8b84" providerId="ADAL" clId="{25200D4D-EDE4-43A2-A742-158D2A9681F2}" dt="2023-06-01T10:22:22.561" v="3" actId="962"/>
          <ac:picMkLst>
            <pc:docMk/>
            <pc:sldMk cId="2589574306" sldId="1046"/>
            <ac:picMk id="10" creationId="{F17E328B-195D-BD17-FD04-46DCD81EC289}"/>
          </ac:picMkLst>
        </pc:picChg>
        <pc:picChg chg="del">
          <ac:chgData name="Aske Walther Sørensen" userId="e41c343c-2cfd-4d4f-a1ac-9d1d143c8b84" providerId="ADAL" clId="{25200D4D-EDE4-43A2-A742-158D2A9681F2}" dt="2023-06-01T10:21:48.136" v="0" actId="478"/>
          <ac:picMkLst>
            <pc:docMk/>
            <pc:sldMk cId="2589574306" sldId="1046"/>
            <ac:picMk id="11" creationId="{1E9C2FA3-6980-4E2E-985D-078D399F243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D94543-4728-4E71-9299-5C53227E1DA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DC1DDA4E-257A-4529-81C5-46F60B9E8FA8}">
      <dgm:prSet phldrT="[Teks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da-DK" dirty="0"/>
            <a:t>4 pilotkommuner</a:t>
          </a:r>
        </a:p>
      </dgm:t>
    </dgm:pt>
    <dgm:pt modelId="{4824F68A-A62A-4EA7-B362-AD3B01CF622C}" type="parTrans" cxnId="{EA168BCF-DF86-4E9E-A9BF-BF31F328ED32}">
      <dgm:prSet/>
      <dgm:spPr/>
      <dgm:t>
        <a:bodyPr/>
        <a:lstStyle/>
        <a:p>
          <a:endParaRPr lang="da-DK"/>
        </a:p>
      </dgm:t>
    </dgm:pt>
    <dgm:pt modelId="{B0338422-C912-423D-B961-9A1C26A968A1}" type="sibTrans" cxnId="{EA168BCF-DF86-4E9E-A9BF-BF31F328ED32}">
      <dgm:prSet/>
      <dgm:spPr/>
      <dgm:t>
        <a:bodyPr/>
        <a:lstStyle/>
        <a:p>
          <a:endParaRPr lang="da-DK"/>
        </a:p>
      </dgm:t>
    </dgm:pt>
    <dgm:pt modelId="{ED309D45-9BE0-467F-AD13-C865BC353ACA}">
      <dgm:prSet phldrT="[Teks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da-DK" dirty="0"/>
            <a:t>4+3 pilotkommuner</a:t>
          </a:r>
        </a:p>
      </dgm:t>
    </dgm:pt>
    <dgm:pt modelId="{870A2384-1D5B-4822-A293-F1D903916AD8}" type="parTrans" cxnId="{CB49DD5A-DE76-484B-BAEF-EE9805D81B1A}">
      <dgm:prSet/>
      <dgm:spPr/>
      <dgm:t>
        <a:bodyPr/>
        <a:lstStyle/>
        <a:p>
          <a:endParaRPr lang="da-DK"/>
        </a:p>
      </dgm:t>
    </dgm:pt>
    <dgm:pt modelId="{1293E43C-899D-422A-91B1-5B77CBE72616}" type="sibTrans" cxnId="{CB49DD5A-DE76-484B-BAEF-EE9805D81B1A}">
      <dgm:prSet/>
      <dgm:spPr/>
      <dgm:t>
        <a:bodyPr/>
        <a:lstStyle/>
        <a:p>
          <a:endParaRPr lang="da-DK"/>
        </a:p>
      </dgm:t>
    </dgm:pt>
    <dgm:pt modelId="{525E6502-4596-4811-9A9F-C00405FB9B17}">
      <dgm:prSet phldrT="[Tekst]"/>
      <dgm:spPr>
        <a:solidFill>
          <a:srgbClr val="7030A0"/>
        </a:solidFill>
      </dgm:spPr>
      <dgm:t>
        <a:bodyPr/>
        <a:lstStyle/>
        <a:p>
          <a:r>
            <a:rPr lang="da-DK" dirty="0"/>
            <a:t>Resterende kommuner</a:t>
          </a:r>
        </a:p>
      </dgm:t>
    </dgm:pt>
    <dgm:pt modelId="{0D0C84DD-A7B1-487F-AB3A-D7013A1B7CDA}" type="sibTrans" cxnId="{55285A3B-70FB-4C5A-8B6B-6A7B58F1CC27}">
      <dgm:prSet/>
      <dgm:spPr/>
      <dgm:t>
        <a:bodyPr/>
        <a:lstStyle/>
        <a:p>
          <a:endParaRPr lang="da-DK"/>
        </a:p>
      </dgm:t>
    </dgm:pt>
    <dgm:pt modelId="{B5AB7BEA-A26B-43DD-8550-2AB1F9ACFF4B}" type="parTrans" cxnId="{55285A3B-70FB-4C5A-8B6B-6A7B58F1CC27}">
      <dgm:prSet/>
      <dgm:spPr/>
      <dgm:t>
        <a:bodyPr/>
        <a:lstStyle/>
        <a:p>
          <a:endParaRPr lang="da-DK"/>
        </a:p>
      </dgm:t>
    </dgm:pt>
    <dgm:pt modelId="{AAC3A463-E1A0-494E-95D9-DC3EB81F7210}" type="pres">
      <dgm:prSet presAssocID="{1DD94543-4728-4E71-9299-5C53227E1DAC}" presName="Name0" presStyleCnt="0">
        <dgm:presLayoutVars>
          <dgm:dir/>
          <dgm:resizeHandles val="exact"/>
        </dgm:presLayoutVars>
      </dgm:prSet>
      <dgm:spPr/>
    </dgm:pt>
    <dgm:pt modelId="{5CBCD808-AD5B-4931-AEA0-40D8C64A7922}" type="pres">
      <dgm:prSet presAssocID="{DC1DDA4E-257A-4529-81C5-46F60B9E8FA8}" presName="parTxOnly" presStyleLbl="node1" presStyleIdx="0" presStyleCnt="3" custScaleY="44559">
        <dgm:presLayoutVars>
          <dgm:bulletEnabled val="1"/>
        </dgm:presLayoutVars>
      </dgm:prSet>
      <dgm:spPr/>
    </dgm:pt>
    <dgm:pt modelId="{1186AC37-0854-43FD-91E5-839919F43E48}" type="pres">
      <dgm:prSet presAssocID="{B0338422-C912-423D-B961-9A1C26A968A1}" presName="parSpace" presStyleCnt="0"/>
      <dgm:spPr/>
    </dgm:pt>
    <dgm:pt modelId="{C4172019-21EC-4344-9D6A-8768CA1838E7}" type="pres">
      <dgm:prSet presAssocID="{ED309D45-9BE0-467F-AD13-C865BC353ACA}" presName="parTxOnly" presStyleLbl="node1" presStyleIdx="1" presStyleCnt="3" custScaleY="61799">
        <dgm:presLayoutVars>
          <dgm:bulletEnabled val="1"/>
        </dgm:presLayoutVars>
      </dgm:prSet>
      <dgm:spPr/>
    </dgm:pt>
    <dgm:pt modelId="{2AC43BF8-7326-4BE8-9EA1-C764BA0F65E3}" type="pres">
      <dgm:prSet presAssocID="{1293E43C-899D-422A-91B1-5B77CBE72616}" presName="parSpace" presStyleCnt="0"/>
      <dgm:spPr/>
    </dgm:pt>
    <dgm:pt modelId="{54DD32EB-A400-4FBD-B7F5-288A7E8FE95F}" type="pres">
      <dgm:prSet presAssocID="{525E6502-4596-4811-9A9F-C00405FB9B17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55285A3B-70FB-4C5A-8B6B-6A7B58F1CC27}" srcId="{1DD94543-4728-4E71-9299-5C53227E1DAC}" destId="{525E6502-4596-4811-9A9F-C00405FB9B17}" srcOrd="2" destOrd="0" parTransId="{B5AB7BEA-A26B-43DD-8550-2AB1F9ACFF4B}" sibTransId="{0D0C84DD-A7B1-487F-AB3A-D7013A1B7CDA}"/>
    <dgm:cxn modelId="{66F04C44-267F-433F-8A96-30F39F4868FB}" type="presOf" srcId="{DC1DDA4E-257A-4529-81C5-46F60B9E8FA8}" destId="{5CBCD808-AD5B-4931-AEA0-40D8C64A7922}" srcOrd="0" destOrd="0" presId="urn:microsoft.com/office/officeart/2005/8/layout/hChevron3"/>
    <dgm:cxn modelId="{CB49DD5A-DE76-484B-BAEF-EE9805D81B1A}" srcId="{1DD94543-4728-4E71-9299-5C53227E1DAC}" destId="{ED309D45-9BE0-467F-AD13-C865BC353ACA}" srcOrd="1" destOrd="0" parTransId="{870A2384-1D5B-4822-A293-F1D903916AD8}" sibTransId="{1293E43C-899D-422A-91B1-5B77CBE72616}"/>
    <dgm:cxn modelId="{57CC1397-D041-4933-A94C-CC7078E7585D}" type="presOf" srcId="{525E6502-4596-4811-9A9F-C00405FB9B17}" destId="{54DD32EB-A400-4FBD-B7F5-288A7E8FE95F}" srcOrd="0" destOrd="0" presId="urn:microsoft.com/office/officeart/2005/8/layout/hChevron3"/>
    <dgm:cxn modelId="{D468B3A4-6FE4-4F1D-A101-52F500B5B8BC}" type="presOf" srcId="{1DD94543-4728-4E71-9299-5C53227E1DAC}" destId="{AAC3A463-E1A0-494E-95D9-DC3EB81F7210}" srcOrd="0" destOrd="0" presId="urn:microsoft.com/office/officeart/2005/8/layout/hChevron3"/>
    <dgm:cxn modelId="{EA168BCF-DF86-4E9E-A9BF-BF31F328ED32}" srcId="{1DD94543-4728-4E71-9299-5C53227E1DAC}" destId="{DC1DDA4E-257A-4529-81C5-46F60B9E8FA8}" srcOrd="0" destOrd="0" parTransId="{4824F68A-A62A-4EA7-B362-AD3B01CF622C}" sibTransId="{B0338422-C912-423D-B961-9A1C26A968A1}"/>
    <dgm:cxn modelId="{0AB8ECEE-26DB-4BD1-A4C1-1EC4ED60F885}" type="presOf" srcId="{ED309D45-9BE0-467F-AD13-C865BC353ACA}" destId="{C4172019-21EC-4344-9D6A-8768CA1838E7}" srcOrd="0" destOrd="0" presId="urn:microsoft.com/office/officeart/2005/8/layout/hChevron3"/>
    <dgm:cxn modelId="{6424E12A-5591-4843-8E12-40B17030EDC4}" type="presParOf" srcId="{AAC3A463-E1A0-494E-95D9-DC3EB81F7210}" destId="{5CBCD808-AD5B-4931-AEA0-40D8C64A7922}" srcOrd="0" destOrd="0" presId="urn:microsoft.com/office/officeart/2005/8/layout/hChevron3"/>
    <dgm:cxn modelId="{09F75A01-87F8-4936-9E65-8B82C39DAD84}" type="presParOf" srcId="{AAC3A463-E1A0-494E-95D9-DC3EB81F7210}" destId="{1186AC37-0854-43FD-91E5-839919F43E48}" srcOrd="1" destOrd="0" presId="urn:microsoft.com/office/officeart/2005/8/layout/hChevron3"/>
    <dgm:cxn modelId="{5CD76C3D-0E68-4CB3-88EC-1E2CC31919D6}" type="presParOf" srcId="{AAC3A463-E1A0-494E-95D9-DC3EB81F7210}" destId="{C4172019-21EC-4344-9D6A-8768CA1838E7}" srcOrd="2" destOrd="0" presId="urn:microsoft.com/office/officeart/2005/8/layout/hChevron3"/>
    <dgm:cxn modelId="{66D2CDC3-8DA2-4384-9617-77C01FD9690F}" type="presParOf" srcId="{AAC3A463-E1A0-494E-95D9-DC3EB81F7210}" destId="{2AC43BF8-7326-4BE8-9EA1-C764BA0F65E3}" srcOrd="3" destOrd="0" presId="urn:microsoft.com/office/officeart/2005/8/layout/hChevron3"/>
    <dgm:cxn modelId="{C2353600-01D0-4265-B286-CFDB0D5CDD74}" type="presParOf" srcId="{AAC3A463-E1A0-494E-95D9-DC3EB81F7210}" destId="{54DD32EB-A400-4FBD-B7F5-288A7E8FE95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D94543-4728-4E71-9299-5C53227E1DA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DC1DDA4E-257A-4529-81C5-46F60B9E8FA8}">
      <dgm:prSet phldrT="[Teks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da-DK" dirty="0"/>
            <a:t>3 pilotkommuner</a:t>
          </a:r>
        </a:p>
      </dgm:t>
    </dgm:pt>
    <dgm:pt modelId="{4824F68A-A62A-4EA7-B362-AD3B01CF622C}" type="parTrans" cxnId="{EA168BCF-DF86-4E9E-A9BF-BF31F328ED32}">
      <dgm:prSet/>
      <dgm:spPr/>
      <dgm:t>
        <a:bodyPr/>
        <a:lstStyle/>
        <a:p>
          <a:endParaRPr lang="da-DK"/>
        </a:p>
      </dgm:t>
    </dgm:pt>
    <dgm:pt modelId="{B0338422-C912-423D-B961-9A1C26A968A1}" type="sibTrans" cxnId="{EA168BCF-DF86-4E9E-A9BF-BF31F328ED32}">
      <dgm:prSet/>
      <dgm:spPr/>
      <dgm:t>
        <a:bodyPr/>
        <a:lstStyle/>
        <a:p>
          <a:endParaRPr lang="da-DK"/>
        </a:p>
      </dgm:t>
    </dgm:pt>
    <dgm:pt modelId="{525E6502-4596-4811-9A9F-C00405FB9B17}">
      <dgm:prSet phldrT="[Tekst]"/>
      <dgm:spPr>
        <a:solidFill>
          <a:srgbClr val="7030A0"/>
        </a:solidFill>
      </dgm:spPr>
      <dgm:t>
        <a:bodyPr/>
        <a:lstStyle/>
        <a:p>
          <a:r>
            <a:rPr lang="da-DK" dirty="0"/>
            <a:t>Resterende kommuner</a:t>
          </a:r>
        </a:p>
      </dgm:t>
    </dgm:pt>
    <dgm:pt modelId="{0D0C84DD-A7B1-487F-AB3A-D7013A1B7CDA}" type="sibTrans" cxnId="{55285A3B-70FB-4C5A-8B6B-6A7B58F1CC27}">
      <dgm:prSet/>
      <dgm:spPr/>
      <dgm:t>
        <a:bodyPr/>
        <a:lstStyle/>
        <a:p>
          <a:endParaRPr lang="da-DK"/>
        </a:p>
      </dgm:t>
    </dgm:pt>
    <dgm:pt modelId="{B5AB7BEA-A26B-43DD-8550-2AB1F9ACFF4B}" type="parTrans" cxnId="{55285A3B-70FB-4C5A-8B6B-6A7B58F1CC27}">
      <dgm:prSet/>
      <dgm:spPr/>
      <dgm:t>
        <a:bodyPr/>
        <a:lstStyle/>
        <a:p>
          <a:endParaRPr lang="da-DK"/>
        </a:p>
      </dgm:t>
    </dgm:pt>
    <dgm:pt modelId="{AAC3A463-E1A0-494E-95D9-DC3EB81F7210}" type="pres">
      <dgm:prSet presAssocID="{1DD94543-4728-4E71-9299-5C53227E1DAC}" presName="Name0" presStyleCnt="0">
        <dgm:presLayoutVars>
          <dgm:dir/>
          <dgm:resizeHandles val="exact"/>
        </dgm:presLayoutVars>
      </dgm:prSet>
      <dgm:spPr/>
    </dgm:pt>
    <dgm:pt modelId="{5CBCD808-AD5B-4931-AEA0-40D8C64A7922}" type="pres">
      <dgm:prSet presAssocID="{DC1DDA4E-257A-4529-81C5-46F60B9E8FA8}" presName="parTxOnly" presStyleLbl="node1" presStyleIdx="0" presStyleCnt="2" custScaleY="24933">
        <dgm:presLayoutVars>
          <dgm:bulletEnabled val="1"/>
        </dgm:presLayoutVars>
      </dgm:prSet>
      <dgm:spPr/>
    </dgm:pt>
    <dgm:pt modelId="{1186AC37-0854-43FD-91E5-839919F43E48}" type="pres">
      <dgm:prSet presAssocID="{B0338422-C912-423D-B961-9A1C26A968A1}" presName="parSpace" presStyleCnt="0"/>
      <dgm:spPr/>
    </dgm:pt>
    <dgm:pt modelId="{54DD32EB-A400-4FBD-B7F5-288A7E8FE95F}" type="pres">
      <dgm:prSet presAssocID="{525E6502-4596-4811-9A9F-C00405FB9B17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55285A3B-70FB-4C5A-8B6B-6A7B58F1CC27}" srcId="{1DD94543-4728-4E71-9299-5C53227E1DAC}" destId="{525E6502-4596-4811-9A9F-C00405FB9B17}" srcOrd="1" destOrd="0" parTransId="{B5AB7BEA-A26B-43DD-8550-2AB1F9ACFF4B}" sibTransId="{0D0C84DD-A7B1-487F-AB3A-D7013A1B7CDA}"/>
    <dgm:cxn modelId="{66F04C44-267F-433F-8A96-30F39F4868FB}" type="presOf" srcId="{DC1DDA4E-257A-4529-81C5-46F60B9E8FA8}" destId="{5CBCD808-AD5B-4931-AEA0-40D8C64A7922}" srcOrd="0" destOrd="0" presId="urn:microsoft.com/office/officeart/2005/8/layout/hChevron3"/>
    <dgm:cxn modelId="{57CC1397-D041-4933-A94C-CC7078E7585D}" type="presOf" srcId="{525E6502-4596-4811-9A9F-C00405FB9B17}" destId="{54DD32EB-A400-4FBD-B7F5-288A7E8FE95F}" srcOrd="0" destOrd="0" presId="urn:microsoft.com/office/officeart/2005/8/layout/hChevron3"/>
    <dgm:cxn modelId="{D468B3A4-6FE4-4F1D-A101-52F500B5B8BC}" type="presOf" srcId="{1DD94543-4728-4E71-9299-5C53227E1DAC}" destId="{AAC3A463-E1A0-494E-95D9-DC3EB81F7210}" srcOrd="0" destOrd="0" presId="urn:microsoft.com/office/officeart/2005/8/layout/hChevron3"/>
    <dgm:cxn modelId="{EA168BCF-DF86-4E9E-A9BF-BF31F328ED32}" srcId="{1DD94543-4728-4E71-9299-5C53227E1DAC}" destId="{DC1DDA4E-257A-4529-81C5-46F60B9E8FA8}" srcOrd="0" destOrd="0" parTransId="{4824F68A-A62A-4EA7-B362-AD3B01CF622C}" sibTransId="{B0338422-C912-423D-B961-9A1C26A968A1}"/>
    <dgm:cxn modelId="{6424E12A-5591-4843-8E12-40B17030EDC4}" type="presParOf" srcId="{AAC3A463-E1A0-494E-95D9-DC3EB81F7210}" destId="{5CBCD808-AD5B-4931-AEA0-40D8C64A7922}" srcOrd="0" destOrd="0" presId="urn:microsoft.com/office/officeart/2005/8/layout/hChevron3"/>
    <dgm:cxn modelId="{09F75A01-87F8-4936-9E65-8B82C39DAD84}" type="presParOf" srcId="{AAC3A463-E1A0-494E-95D9-DC3EB81F7210}" destId="{1186AC37-0854-43FD-91E5-839919F43E48}" srcOrd="1" destOrd="0" presId="urn:microsoft.com/office/officeart/2005/8/layout/hChevron3"/>
    <dgm:cxn modelId="{C2353600-01D0-4265-B286-CFDB0D5CDD74}" type="presParOf" srcId="{AAC3A463-E1A0-494E-95D9-DC3EB81F7210}" destId="{54DD32EB-A400-4FBD-B7F5-288A7E8FE95F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CD808-AD5B-4931-AEA0-40D8C64A7922}">
      <dsp:nvSpPr>
        <dsp:cNvPr id="0" name=""/>
        <dsp:cNvSpPr/>
      </dsp:nvSpPr>
      <dsp:spPr>
        <a:xfrm>
          <a:off x="3591" y="402009"/>
          <a:ext cx="3140487" cy="559747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8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 dirty="0"/>
            <a:t>4 pilotkommuner</a:t>
          </a:r>
        </a:p>
      </dsp:txBody>
      <dsp:txXfrm>
        <a:off x="3591" y="402009"/>
        <a:ext cx="3000550" cy="559747"/>
      </dsp:txXfrm>
    </dsp:sp>
    <dsp:sp modelId="{C4172019-21EC-4344-9D6A-8768CA1838E7}">
      <dsp:nvSpPr>
        <dsp:cNvPr id="0" name=""/>
        <dsp:cNvSpPr/>
      </dsp:nvSpPr>
      <dsp:spPr>
        <a:xfrm>
          <a:off x="2515981" y="293725"/>
          <a:ext cx="3140487" cy="776315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 dirty="0"/>
            <a:t>4+3 pilotkommuner</a:t>
          </a:r>
        </a:p>
      </dsp:txBody>
      <dsp:txXfrm>
        <a:off x="2904139" y="293725"/>
        <a:ext cx="2364172" cy="776315"/>
      </dsp:txXfrm>
    </dsp:sp>
    <dsp:sp modelId="{54DD32EB-A400-4FBD-B7F5-288A7E8FE95F}">
      <dsp:nvSpPr>
        <dsp:cNvPr id="0" name=""/>
        <dsp:cNvSpPr/>
      </dsp:nvSpPr>
      <dsp:spPr>
        <a:xfrm>
          <a:off x="5028371" y="53785"/>
          <a:ext cx="3140487" cy="1256194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 dirty="0"/>
            <a:t>Resterende kommuner</a:t>
          </a:r>
        </a:p>
      </dsp:txBody>
      <dsp:txXfrm>
        <a:off x="5656468" y="53785"/>
        <a:ext cx="1884293" cy="12561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CD808-AD5B-4931-AEA0-40D8C64A7922}">
      <dsp:nvSpPr>
        <dsp:cNvPr id="0" name=""/>
        <dsp:cNvSpPr/>
      </dsp:nvSpPr>
      <dsp:spPr>
        <a:xfrm>
          <a:off x="6384" y="455832"/>
          <a:ext cx="4533155" cy="452100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8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 dirty="0"/>
            <a:t>3 pilotkommuner</a:t>
          </a:r>
        </a:p>
      </dsp:txBody>
      <dsp:txXfrm>
        <a:off x="6384" y="455832"/>
        <a:ext cx="4420130" cy="452100"/>
      </dsp:txXfrm>
    </dsp:sp>
    <dsp:sp modelId="{54DD32EB-A400-4FBD-B7F5-288A7E8FE95F}">
      <dsp:nvSpPr>
        <dsp:cNvPr id="0" name=""/>
        <dsp:cNvSpPr/>
      </dsp:nvSpPr>
      <dsp:spPr>
        <a:xfrm>
          <a:off x="3632909" y="0"/>
          <a:ext cx="4533155" cy="1363766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 dirty="0"/>
            <a:t>Resterende kommuner</a:t>
          </a:r>
        </a:p>
      </dsp:txBody>
      <dsp:txXfrm>
        <a:off x="4314792" y="0"/>
        <a:ext cx="3169389" cy="1363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0E01D-E573-4D87-8487-196458F1CB83}" type="datetimeFigureOut">
              <a:rPr lang="da-DK" smtClean="0"/>
              <a:t>01-06-2023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610A2-E41B-495E-9914-70CA1250CBE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469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mmunernespensionssystem.dk/nyhed/aendringer-til-supportskabelon-ifbm-release-3-0-0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A5116-B3B6-4125-A8F8-20DA82E2C2F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4689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8215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4694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555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4362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Udbudte webinarer og supportmøder: 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Uge 18: Webinar for medarbejdere, som arbejder med TF-filer (Tillæg/Fradrag) – Modsatrettede træk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Uge 19: Webinar for systemadministrator 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Uge 20: Webinar for sagsbehandler – udbetaling og brev til alternativ modtager 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Uge 21: Webinar for sagsbehandler – automatisk sagsbehandling 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Uge 24 og 26: Supportmøder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5271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Relateret driftsbesked:</a:t>
            </a:r>
          </a:p>
          <a:p>
            <a:r>
              <a:rPr lang="da-DK" dirty="0">
                <a:hlinkClick r:id="rId3"/>
              </a:rPr>
              <a:t>https://www.kommunernespensionssystem.dk/nyhed/aendringer-til-supportskabelon-ifbm-release-3-0-0/</a:t>
            </a:r>
            <a:r>
              <a:rPr lang="da-DK" b="1" dirty="0"/>
              <a:t> 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820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073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https://www.kommunernespensionssystem.dk/meddelelse/forkert-bopaelskommune-i-finansieringshistorikken/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0638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A5116-B3B6-4125-A8F8-20DA82E2C2F0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772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A5116-B3B6-4125-A8F8-20DA82E2C2F0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8534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Spørgsmål til inspiration: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dirty="0"/>
              <a:t>Har I spørgsmål til andre kommuners </a:t>
            </a:r>
            <a:r>
              <a:rPr lang="da-DK" sz="1600" b="1" dirty="0"/>
              <a:t>brug af KP Basis</a:t>
            </a:r>
            <a:r>
              <a:rPr lang="da-DK" dirty="0"/>
              <a:t>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Hvilke </a:t>
            </a:r>
            <a:r>
              <a:rPr lang="da-DK" sz="1600" b="1" dirty="0"/>
              <a:t>gode erfaringer </a:t>
            </a:r>
            <a:r>
              <a:rPr lang="da-DK" dirty="0"/>
              <a:t>vil I gerne dele ud af?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dirty="0"/>
              <a:t>Har I taget </a:t>
            </a:r>
            <a:r>
              <a:rPr lang="da-DK" sz="1600" b="1" dirty="0"/>
              <a:t>træningsmiljøet</a:t>
            </a:r>
            <a:r>
              <a:rPr lang="da-DK" sz="1400" b="1" dirty="0"/>
              <a:t> </a:t>
            </a:r>
            <a:r>
              <a:rPr lang="da-DK" dirty="0"/>
              <a:t>i brug og gjort jer </a:t>
            </a:r>
            <a:r>
              <a:rPr lang="da-DK" sz="1600" b="1" dirty="0"/>
              <a:t>erfaringer </a:t>
            </a:r>
            <a:r>
              <a:rPr lang="da-DK" dirty="0"/>
              <a:t>i den forbindelse?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6033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8ECC06A8-D032-5014-F9A2-748351BB8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59C273-8F97-8FCF-65FE-26C9B203B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venst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262" y="555625"/>
            <a:ext cx="352742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6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8277" y="339726"/>
            <a:ext cx="3528179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25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b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9144000" cy="25717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11164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51222"/>
            <a:ext cx="3564819" cy="1116471"/>
          </a:xfrm>
        </p:spPr>
        <p:txBody>
          <a:bodyPr/>
          <a:lstStyle>
            <a:lvl1pPr marL="0" indent="0">
              <a:buNone/>
              <a:defRPr sz="1000">
                <a:latin typeface="Neue Haas Grotesk Text Pro" panose="020B0504020202020204" pitchFamily="34" charset="77"/>
              </a:defRPr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76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6">
          <p15:clr>
            <a:srgbClr val="FBAE40"/>
          </p15:clr>
        </p15:guide>
        <p15:guide id="2" orient="horz" pos="59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3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35859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2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2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35859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2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2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C4ABC68E-A13B-FAFF-E2EB-F53E9D240F2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035859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64FF8A76-B404-0C8F-8C0B-30B839A46D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8482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E18EE8C3-6589-A11A-1EB5-56F8C0C09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88482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219552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72175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2175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5219552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72175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2175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billede 5">
            <a:extLst>
              <a:ext uri="{FF2B5EF4-FFF2-40B4-BE49-F238E27FC236}">
                <a16:creationId xmlns:a16="http://schemas.microsoft.com/office/drawing/2014/main" id="{611F40D4-8CDB-5EDC-7BAD-B03042BDBD6A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219552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EC03F92A-66B6-FC8B-CDA8-DA851552E31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672175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D6FEAE5D-F3EC-05C0-19FD-9C5F35A48EF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672175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86BAFFE-8C09-B4E1-113D-5655D6AE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90044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4" name="Pladsholder til tekst 5">
            <a:extLst>
              <a:ext uri="{FF2B5EF4-FFF2-40B4-BE49-F238E27FC236}">
                <a16:creationId xmlns:a16="http://schemas.microsoft.com/office/drawing/2014/main" id="{BD12AD24-B17D-7407-348F-63C424196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72795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2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43854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3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3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43854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3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3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12407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57036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57036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12407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57036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57036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5">
            <a:extLst>
              <a:ext uri="{FF2B5EF4-FFF2-40B4-BE49-F238E27FC236}">
                <a16:creationId xmlns:a16="http://schemas.microsoft.com/office/drawing/2014/main" id="{B14033C6-F4A0-22AA-9930-3CE1FE4E25F0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28130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DF32EA48-CFEB-7541-DF41-17413F5F72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72759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BC296128-C74C-B849-4B94-5A9AF8B0C4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972759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81411030-890F-68B2-7EFD-FF089B833B7E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3528130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567FC3D7-2F98-125A-D24C-B2658BB029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72759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8BC5081-ABED-3724-55CF-EBFD77504F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72759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492E851-BE7C-081C-4EAF-60E653B1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2" name="Pladsholder til tekst 5">
            <a:extLst>
              <a:ext uri="{FF2B5EF4-FFF2-40B4-BE49-F238E27FC236}">
                <a16:creationId xmlns:a16="http://schemas.microsoft.com/office/drawing/2014/main" id="{E5BAADCD-CC86-812F-5FEB-3CC9C1204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44135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65385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41702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60758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415400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9867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8923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69867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88923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8" name="Pladsholder til billede 5">
            <a:extLst>
              <a:ext uri="{FF2B5EF4-FFF2-40B4-BE49-F238E27FC236}">
                <a16:creationId xmlns:a16="http://schemas.microsoft.com/office/drawing/2014/main" id="{D8F20035-BF4C-E8E9-7629-95EB57613D77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69867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E5DD68DF-0955-D2E0-9EC7-C8E5E09C9D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1940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DE8F6174-F745-2E11-6D8E-B821CD39952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71940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5DBA5425-3A6F-5F2C-847C-2459D1AB33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1940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2" name="Pladsholder til billede 5">
            <a:extLst>
              <a:ext uri="{FF2B5EF4-FFF2-40B4-BE49-F238E27FC236}">
                <a16:creationId xmlns:a16="http://schemas.microsoft.com/office/drawing/2014/main" id="{CE71A5FD-BEB7-115E-D689-E604327F18F7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488923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03755236-EF25-1910-CC1E-CA3EFFFAC00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0996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3F9FC192-CF34-F7F4-2E0A-D1E089B04A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90996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44B268E-5C54-1D96-9E0F-4846C40ACE7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996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20212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9120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20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120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120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52F7139D-DBE9-49E3-AD47-49F68B4DA0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9120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D58E26F-CC21-2BE4-4DCF-13DA0A74D6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20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D38F5F6F-8901-83CA-0E99-FED48ED777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120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37092885-5257-BABB-4AA8-D3BEE0040E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20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0" name="Pladsholder til billede 5">
            <a:extLst>
              <a:ext uri="{FF2B5EF4-FFF2-40B4-BE49-F238E27FC236}">
                <a16:creationId xmlns:a16="http://schemas.microsoft.com/office/drawing/2014/main" id="{752348A9-5597-3F07-46DD-D20729280D5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300743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A5F34681-D03A-D647-6930-18A3459EAF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0743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2" name="Pladsholder til tekst 3">
            <a:extLst>
              <a:ext uri="{FF2B5EF4-FFF2-40B4-BE49-F238E27FC236}">
                <a16:creationId xmlns:a16="http://schemas.microsoft.com/office/drawing/2014/main" id="{45577192-E8BA-EEE4-9B16-22FED0D7DF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0743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815B571-9779-C1AF-64F5-8EDE3B02F07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0743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4" name="Pladsholder til billede 5">
            <a:extLst>
              <a:ext uri="{FF2B5EF4-FFF2-40B4-BE49-F238E27FC236}">
                <a16:creationId xmlns:a16="http://schemas.microsoft.com/office/drawing/2014/main" id="{B26DC89F-7A12-B691-C617-76B06988F9D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00743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492FCA12-2486-24F2-1D95-2EB6D99E1A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0743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AED307A9-CE03-126B-9BBF-4C71B9A5C87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00743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25770854-1AB2-BEED-49E5-50DBAEF9CC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0743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8" name="Pladsholder til billede 5">
            <a:extLst>
              <a:ext uri="{FF2B5EF4-FFF2-40B4-BE49-F238E27FC236}">
                <a16:creationId xmlns:a16="http://schemas.microsoft.com/office/drawing/2014/main" id="{9A8839BE-BCDC-AD49-E7BA-A13DD595AE50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00404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3C972379-45CA-485C-F05D-22EE26FF65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0404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D22ADD90-A469-EA83-BC5C-F6D540FE6EB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0404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B43AC2A4-EAF6-02C4-3DAD-7CA93700F6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0404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2" name="Pladsholder til billede 5">
            <a:extLst>
              <a:ext uri="{FF2B5EF4-FFF2-40B4-BE49-F238E27FC236}">
                <a16:creationId xmlns:a16="http://schemas.microsoft.com/office/drawing/2014/main" id="{2017DEA4-D10B-DEE9-F34D-90B4E40282A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00404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F3A62A56-01E8-4B90-7156-C3B55513FE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404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CA390537-41AA-96C4-BDC6-92205634F20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0404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64E771F-2833-D7A8-474D-971E3EFAD4B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404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6" name="Pladsholder til billede 5">
            <a:extLst>
              <a:ext uri="{FF2B5EF4-FFF2-40B4-BE49-F238E27FC236}">
                <a16:creationId xmlns:a16="http://schemas.microsoft.com/office/drawing/2014/main" id="{55A0913D-6450-E057-A1B9-467BAE964666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702027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7" name="Pladsholder til tekst 3">
            <a:extLst>
              <a:ext uri="{FF2B5EF4-FFF2-40B4-BE49-F238E27FC236}">
                <a16:creationId xmlns:a16="http://schemas.microsoft.com/office/drawing/2014/main" id="{E9A712D1-8090-90E2-5EDD-73545C2ED9E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2027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8" name="Pladsholder til tekst 3">
            <a:extLst>
              <a:ext uri="{FF2B5EF4-FFF2-40B4-BE49-F238E27FC236}">
                <a16:creationId xmlns:a16="http://schemas.microsoft.com/office/drawing/2014/main" id="{56D11550-8BF7-6A1C-BCDF-73DEB114561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02027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9" name="Pladsholder til tekst 3">
            <a:extLst>
              <a:ext uri="{FF2B5EF4-FFF2-40B4-BE49-F238E27FC236}">
                <a16:creationId xmlns:a16="http://schemas.microsoft.com/office/drawing/2014/main" id="{17158A51-3540-2BEE-C30F-6B8CDD92F2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2027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50" name="Pladsholder til billede 5">
            <a:extLst>
              <a:ext uri="{FF2B5EF4-FFF2-40B4-BE49-F238E27FC236}">
                <a16:creationId xmlns:a16="http://schemas.microsoft.com/office/drawing/2014/main" id="{B7280D40-4DBE-58C9-F982-D5EB8480883F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702027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1" name="Pladsholder til tekst 3">
            <a:extLst>
              <a:ext uri="{FF2B5EF4-FFF2-40B4-BE49-F238E27FC236}">
                <a16:creationId xmlns:a16="http://schemas.microsoft.com/office/drawing/2014/main" id="{C66A282C-E1EF-CD39-FF37-01DC8A0ED5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2027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2" name="Pladsholder til tekst 3">
            <a:extLst>
              <a:ext uri="{FF2B5EF4-FFF2-40B4-BE49-F238E27FC236}">
                <a16:creationId xmlns:a16="http://schemas.microsoft.com/office/drawing/2014/main" id="{6B26AE57-DF32-3B12-88AA-D432FA981EF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2027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3" name="Pladsholder til tekst 3">
            <a:extLst>
              <a:ext uri="{FF2B5EF4-FFF2-40B4-BE49-F238E27FC236}">
                <a16:creationId xmlns:a16="http://schemas.microsoft.com/office/drawing/2014/main" id="{70A575D0-4A19-2707-2E57-1C528C7BD75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2027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818557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2044" y="2175706"/>
            <a:ext cx="6119911" cy="792088"/>
          </a:xfrm>
        </p:spPr>
        <p:txBody>
          <a:bodyPr anchor="ctr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88E82764-40A9-FF34-977C-F956EE92FD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18335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11111">
              <a:alpha val="10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rIns="0" anchor="t"/>
          <a:lstStyle>
            <a:lvl1pPr marL="0" indent="0" algn="ctr">
              <a:buNone/>
              <a:defRPr sz="1000"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8635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965AB0-015A-C66F-16C5-72EE8BC8D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p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5BA2296-979E-3FB0-09F8-0AD56B4FF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2" r="3939" b="5345"/>
          <a:stretch/>
        </p:blipFill>
        <p:spPr>
          <a:xfrm>
            <a:off x="2555776" y="788063"/>
            <a:ext cx="6408837" cy="4355437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31985"/>
            <a:ext cx="4744424" cy="3024319"/>
          </a:xfrm>
          <a:prstGeom prst="roundRect">
            <a:avLst>
              <a:gd name="adj" fmla="val 2571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sz="900" b="0" i="0" kern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57625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90C8EEF-CE7A-51CE-1C18-940BF683D7E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6864" r="1466" b="1287"/>
          <a:stretch/>
        </p:blipFill>
        <p:spPr>
          <a:xfrm>
            <a:off x="2411760" y="843558"/>
            <a:ext cx="6732240" cy="429994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68122"/>
            <a:ext cx="4744424" cy="2988182"/>
          </a:xfrm>
          <a:prstGeom prst="roundRect">
            <a:avLst>
              <a:gd name="adj" fmla="val 2613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73483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rtph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5159541-E76D-3FB8-C96E-91B4E9E95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216" y="484188"/>
            <a:ext cx="4180683" cy="465931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1251" y="541909"/>
            <a:ext cx="1895474" cy="4094608"/>
          </a:xfrm>
          <a:prstGeom prst="roundRect">
            <a:avLst>
              <a:gd name="adj" fmla="val 3616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75311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7503E-2469-3E05-3EA0-4DF2EED4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635744"/>
            <a:ext cx="6552728" cy="12960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F479E89F-175C-C02F-72CE-0AE3ABC839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680" y="2931790"/>
            <a:ext cx="6552728" cy="216024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305FE54-DDF6-0A14-2408-33976177F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32632"/>
            <a:ext cx="683537" cy="5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95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tend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499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2880121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AA27B9A2-5D4D-7109-EA87-D243A871B7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4FB3C53-B6B9-8DE9-14A0-F134E791ED7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8">
            <a:extLst>
              <a:ext uri="{FF2B5EF4-FFF2-40B4-BE49-F238E27FC236}">
                <a16:creationId xmlns:a16="http://schemas.microsoft.com/office/drawing/2014/main" id="{3D9F1629-6815-2D36-E116-E5D22010D8C2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51D22C36-A4AD-B530-07AC-5C2F4E49745E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6516216" y="1635646"/>
            <a:ext cx="1188000" cy="252825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71597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Højrestille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32000"/>
            <a:ext cx="4571182" cy="63122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Pladsholder til billede 6" descr="[logo:BlackWhite]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38726" y="0"/>
            <a:ext cx="4105275" cy="51435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540000" tIns="1440000" rIns="540000" anchor="t"/>
          <a:lstStyle>
            <a:lvl1pPr>
              <a:defRPr sz="1200" baseline="0"/>
            </a:lvl1pPr>
          </a:lstStyle>
          <a:p>
            <a:endParaRPr lang="en-US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/>
          </p:nvPr>
        </p:nvSpPr>
        <p:spPr>
          <a:xfrm>
            <a:off x="469108" y="1187650"/>
            <a:ext cx="4318917" cy="307802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5" hasCustomPrompt="1"/>
          </p:nvPr>
        </p:nvSpPr>
        <p:spPr>
          <a:xfrm>
            <a:off x="7632900" y="4549500"/>
            <a:ext cx="11340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62650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477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aggrundsbillede og tekstbo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 descr="[logo:BlackWhite]&#10;[imagefolder:Background]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1"/>
            <a:ext cx="9144000" cy="5143500"/>
          </a:xfrm>
          <a:solidFill>
            <a:schemeClr val="bg1">
              <a:lumMod val="75000"/>
            </a:schemeClr>
          </a:solidFill>
        </p:spPr>
        <p:txBody>
          <a:bodyPr lIns="540000" rIns="6480000" anchor="t" anchorCtr="0"/>
          <a:lstStyle>
            <a:lvl1pPr algn="l">
              <a:tabLst/>
              <a:defRPr sz="1200" baseline="0"/>
            </a:lvl1pPr>
          </a:lstStyle>
          <a:p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4716016" y="351000"/>
            <a:ext cx="3914720" cy="3942000"/>
          </a:xfrm>
          <a:solidFill>
            <a:schemeClr val="bg1">
              <a:alpha val="70000"/>
            </a:schemeClr>
          </a:solidFill>
        </p:spPr>
        <p:txBody>
          <a:bodyPr lIns="324000" tIns="270000" rIns="324000" bIns="270000"/>
          <a:lstStyle>
            <a:lvl1pPr>
              <a:defRPr sz="1350"/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2" name="Pladsholder til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7632900" y="4549500"/>
            <a:ext cx="11286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8457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fsnitsoverskrift"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91680" y="1167595"/>
            <a:ext cx="5472608" cy="2538282"/>
          </a:xfrm>
        </p:spPr>
        <p:txBody>
          <a:bodyPr anchor="ctr"/>
          <a:lstStyle>
            <a:lvl1pPr algn="ctr">
              <a:lnSpc>
                <a:spcPts val="3375"/>
              </a:lnSpc>
              <a:defRPr sz="3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Klik her for at tilføje tekst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1691680" y="5042354"/>
            <a:ext cx="5400600" cy="337709"/>
          </a:xfrm>
        </p:spPr>
        <p:txBody>
          <a:bodyPr anchor="b"/>
          <a:lstStyle>
            <a:lvl1pPr marL="0" indent="0">
              <a:buNone/>
              <a:defRPr sz="1500" baseline="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(Brødtekst benyttes ikke på dette dias)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981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tem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91680" y="1167595"/>
            <a:ext cx="5472608" cy="2538282"/>
          </a:xfrm>
        </p:spPr>
        <p:txBody>
          <a:bodyPr anchor="ctr"/>
          <a:lstStyle>
            <a:lvl1pPr algn="ctr">
              <a:lnSpc>
                <a:spcPts val="3375"/>
              </a:lnSpc>
              <a:defRPr sz="3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Klik her for at tilføje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44" name="Pladsholder til tekst 8">
            <a:extLst>
              <a:ext uri="{FF2B5EF4-FFF2-40B4-BE49-F238E27FC236}">
                <a16:creationId xmlns:a16="http://schemas.microsoft.com/office/drawing/2014/main" id="{BF57FEA7-3553-4A2A-B192-BD7D5AFDC2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900" y="4549500"/>
            <a:ext cx="11340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29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7724" y="1432426"/>
            <a:ext cx="4133844" cy="792088"/>
          </a:xfrm>
        </p:spPr>
        <p:txBody>
          <a:bodyPr/>
          <a:lstStyle/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A85E7DA-4203-7EC9-6E21-3D96E2074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211638" cy="5143500"/>
          </a:xfrm>
        </p:spPr>
        <p:txBody>
          <a:bodyPr/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7724" y="2386850"/>
            <a:ext cx="4103688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DF2657B-0646-B25C-D39F-5EE3E2823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588" y="4732213"/>
            <a:ext cx="216025" cy="216025"/>
          </a:xfrm>
          <a:prstGeom prst="rect">
            <a:avLst/>
          </a:prstGeom>
        </p:spPr>
      </p:pic>
      <p:sp>
        <p:nvSpPr>
          <p:cNvPr id="3" name="Pladsholder til tekst 5">
            <a:extLst>
              <a:ext uri="{FF2B5EF4-FFF2-40B4-BE49-F238E27FC236}">
                <a16:creationId xmlns:a16="http://schemas.microsoft.com/office/drawing/2014/main" id="{18343D45-F3C0-F194-BF94-81A130D97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7725" y="116027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chemeClr val="accent1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37005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2025"/>
              </a:lnSpc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15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Pladsholder til billede 6" descr="[logo:BlackWhite]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2922687"/>
            <a:ext cx="9144000" cy="2241352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540000" tIns="0" rIns="6480000" anchor="t" anchorCtr="0"/>
          <a:lstStyle>
            <a:lvl1pPr>
              <a:defRPr sz="1200" baseline="0"/>
            </a:lvl1pPr>
          </a:lstStyle>
          <a:p>
            <a:endParaRPr lang="en-US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/>
          </p:nvPr>
        </p:nvSpPr>
        <p:spPr>
          <a:xfrm>
            <a:off x="469107" y="1187648"/>
            <a:ext cx="8170068" cy="161365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8" name="Pladsholder til tekst 8"/>
          <p:cNvSpPr>
            <a:spLocks noGrp="1"/>
          </p:cNvSpPr>
          <p:nvPr>
            <p:ph type="body" sz="quarter" idx="15" hasCustomPrompt="1"/>
          </p:nvPr>
        </p:nvSpPr>
        <p:spPr>
          <a:xfrm>
            <a:off x="7630200" y="4549500"/>
            <a:ext cx="11340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41347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5386-5A05-4A61-A5CD-88D877A8E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87FA-102B-45CA-B3B1-82CD5169B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FA5B8-7108-41F2-970E-81BB7948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50B4-2AE1-4D44-91D4-E5630670CFFD}" type="datetimeFigureOut">
              <a:rPr lang="da-DK" smtClean="0"/>
              <a:t>01-06-2023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A45D8-CA85-4AF6-A0FE-E0131ADC0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71366-27B3-488F-A52C-FAEA338E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3041-10E3-4EEF-916B-8AF3CB2173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55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8207376" cy="31686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4941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7747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ktisk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10368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5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4093976" cy="274467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77EC8576-0A38-6769-42D1-8B5E6AD53A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Pladsholder til billede 5">
            <a:extLst>
              <a:ext uri="{FF2B5EF4-FFF2-40B4-BE49-F238E27FC236}">
                <a16:creationId xmlns:a16="http://schemas.microsoft.com/office/drawing/2014/main" id="{5906595F-88BF-36BE-8F21-A36BEB580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6216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954D426C-919B-F18D-AB1A-C6AEB7F34A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Pladsholder til billede 5">
            <a:extLst>
              <a:ext uri="{FF2B5EF4-FFF2-40B4-BE49-F238E27FC236}">
                <a16:creationId xmlns:a16="http://schemas.microsoft.com/office/drawing/2014/main" id="{53BEA6E0-35DA-9638-DF8F-3D83566A5C1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516216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490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527623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15566"/>
            <a:ext cx="4103688" cy="3672309"/>
          </a:xfrm>
        </p:spPr>
        <p:txBody>
          <a:bodyPr/>
          <a:lstStyle>
            <a:lvl1pPr marL="180000" indent="-1800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000" b="1" i="0">
                <a:latin typeface="Neue Haas Grotesk Text Pro" panose="020B0504020202020204" pitchFamily="34" charset="77"/>
              </a:defRPr>
            </a:lvl1pPr>
            <a:lvl2pPr marL="351450" indent="-171450"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Normal systemskrift"/>
              <a:buChar char="–"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3527624" cy="273670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513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 (høj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145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555625"/>
            <a:ext cx="4103688" cy="403225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00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8313" y="555625"/>
            <a:ext cx="8207375" cy="6479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 dirty="0" err="1"/>
              <a:t>Lorem</a:t>
            </a:r>
            <a:r>
              <a:rPr lang="da-DK" noProof="0" dirty="0"/>
              <a:t> </a:t>
            </a:r>
            <a:r>
              <a:rPr lang="da-DK" noProof="0" dirty="0" err="1"/>
              <a:t>ipsum</a:t>
            </a:r>
            <a:r>
              <a:rPr lang="da-DK" noProof="0" dirty="0"/>
              <a:t> </a:t>
            </a:r>
            <a:r>
              <a:rPr lang="da-DK" noProof="0" dirty="0" err="1"/>
              <a:t>dolor</a:t>
            </a:r>
            <a:br>
              <a:rPr lang="da-DK" noProof="0" dirty="0"/>
            </a:br>
            <a:r>
              <a:rPr lang="da-DK" noProof="0" dirty="0" err="1"/>
              <a:t>lorem</a:t>
            </a:r>
            <a:endParaRPr lang="da-DK" noProof="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DB83AA-26AC-624A-BEA8-DE70D09AD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419225"/>
            <a:ext cx="8207375" cy="316865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1B46BE0-2749-43F6-F1C5-7A80EC23DDD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7181" y="4728661"/>
            <a:ext cx="219577" cy="2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18" r:id="rId2"/>
    <p:sldLayoutId id="2147483817" r:id="rId3"/>
    <p:sldLayoutId id="2147483825" r:id="rId4"/>
    <p:sldLayoutId id="2147483827" r:id="rId5"/>
    <p:sldLayoutId id="2147483816" r:id="rId6"/>
    <p:sldLayoutId id="2147483824" r:id="rId7"/>
    <p:sldLayoutId id="2147483820" r:id="rId8"/>
    <p:sldLayoutId id="2147483829" r:id="rId9"/>
    <p:sldLayoutId id="2147483828" r:id="rId10"/>
    <p:sldLayoutId id="2147483841" r:id="rId11"/>
    <p:sldLayoutId id="2147483832" r:id="rId12"/>
    <p:sldLayoutId id="2147483833" r:id="rId13"/>
    <p:sldLayoutId id="2147483837" r:id="rId14"/>
    <p:sldLayoutId id="2147483838" r:id="rId15"/>
    <p:sldLayoutId id="2147483839" r:id="rId16"/>
    <p:sldLayoutId id="2147483840" r:id="rId17"/>
    <p:sldLayoutId id="2147483830" r:id="rId18"/>
    <p:sldLayoutId id="2147483819" r:id="rId19"/>
    <p:sldLayoutId id="2147483834" r:id="rId20"/>
    <p:sldLayoutId id="2147483835" r:id="rId21"/>
    <p:sldLayoutId id="2147483836" r:id="rId22"/>
    <p:sldLayoutId id="2147483822" r:id="rId23"/>
    <p:sldLayoutId id="2147483831" r:id="rId24"/>
    <p:sldLayoutId id="2147483844" r:id="rId25"/>
    <p:sldLayoutId id="2147483845" r:id="rId26"/>
    <p:sldLayoutId id="2147483846" r:id="rId27"/>
    <p:sldLayoutId id="2147483847" r:id="rId28"/>
    <p:sldLayoutId id="2147483848" r:id="rId29"/>
    <p:sldLayoutId id="2147483849" r:id="rId30"/>
    <p:sldLayoutId id="2147483850" r:id="rId31"/>
    <p:sldLayoutId id="2147483851" r:id="rId32"/>
  </p:sldLayoutIdLst>
  <p:hf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lang="da-DK" sz="2200" b="1" i="0" kern="0" spc="0" baseline="0" noProof="0" dirty="0">
          <a:solidFill>
            <a:schemeClr val="tx1"/>
          </a:solidFill>
          <a:latin typeface="Neue Haas Grotesk Text Pro" panose="020B0504020202020204" pitchFamily="34" charset="77"/>
          <a:ea typeface="+mj-ea"/>
          <a:cs typeface="Arial"/>
        </a:defRPr>
      </a:lvl1pPr>
    </p:titleStyle>
    <p:bodyStyle>
      <a:lvl1pPr marL="0" indent="-252000" algn="l" defTabSz="457200" rtl="0" eaLnBrk="1" latinLnBrk="0" hangingPunct="1">
        <a:spcBef>
          <a:spcPts val="300"/>
        </a:spcBef>
        <a:spcAft>
          <a:spcPts val="600"/>
        </a:spcAft>
        <a:buClr>
          <a:srgbClr val="EB052F"/>
        </a:buClr>
        <a:buFont typeface="Wingdings" pitchFamily="2" charset="2"/>
        <a:buChar char="§"/>
        <a:defRPr lang="da-DK" sz="1200" b="0" i="0" kern="0" baseline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1pPr>
      <a:lvl2pPr marL="252000" indent="-180000" algn="l" defTabSz="457200" rtl="0" eaLnBrk="1" latinLnBrk="0" hangingPunct="1">
        <a:spcBef>
          <a:spcPts val="300"/>
        </a:spcBef>
        <a:spcAft>
          <a:spcPts val="300"/>
        </a:spcAft>
        <a:buClr>
          <a:srgbClr val="EB052F"/>
        </a:buClr>
        <a:buFont typeface="Wingdings" pitchFamily="2" charset="2"/>
        <a:buChar char="§"/>
        <a:defRPr lang="da-DK" sz="1000" b="0" i="0" kern="0" dirty="0" smtClean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2pPr>
      <a:lvl3pPr marL="432000" marR="0" indent="-1800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EB052F"/>
        </a:buClr>
        <a:buSzTx/>
        <a:buFont typeface="Wingdings" pitchFamily="2" charset="2"/>
        <a:buChar char="§"/>
        <a:tabLst/>
        <a:defRPr lang="da-DK" sz="900" b="0" i="0" kern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3pPr>
      <a:lvl4pPr marL="252000" indent="0" algn="l" defTabSz="457200" rtl="0" eaLnBrk="1" latinLnBrk="0" hangingPunct="1">
        <a:spcBef>
          <a:spcPts val="0"/>
        </a:spcBef>
        <a:buFont typeface="CambriaMath"/>
        <a:buNone/>
        <a:defRPr sz="900" b="0" i="0" kern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4pPr>
      <a:lvl5pPr marL="378000" indent="-126000" algn="l" defTabSz="457200" rtl="0" eaLnBrk="1" latinLnBrk="0" hangingPunct="1">
        <a:spcBef>
          <a:spcPts val="0"/>
        </a:spcBef>
        <a:buFont typeface="CambriaMath"/>
        <a:buChar char="⎯"/>
        <a:defRPr sz="900" b="0" i="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5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orient="horz" pos="169">
          <p15:clr>
            <a:srgbClr val="F26B43"/>
          </p15:clr>
        </p15:guide>
        <p15:guide id="4" pos="5465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894">
          <p15:clr>
            <a:srgbClr val="F26B43"/>
          </p15:clr>
        </p15:guide>
        <p15:guide id="9" orient="horz" pos="1620">
          <p15:clr>
            <a:srgbClr val="F26B43"/>
          </p15:clr>
        </p15:guide>
        <p15:guide id="10" orient="horz" pos="3117">
          <p15:clr>
            <a:srgbClr val="F26B43"/>
          </p15:clr>
        </p15:guide>
        <p15:guide id="11" orient="horz" pos="350">
          <p15:clr>
            <a:srgbClr val="F26B43"/>
          </p15:clr>
        </p15:guide>
        <p15:guide id="12" pos="113">
          <p15:clr>
            <a:srgbClr val="F26B43"/>
          </p15:clr>
        </p15:guide>
        <p15:guide id="13" pos="5647">
          <p15:clr>
            <a:srgbClr val="F26B43"/>
          </p15:clr>
        </p15:guide>
        <p15:guide id="14" orient="horz" pos="123">
          <p15:clr>
            <a:srgbClr val="F26B43"/>
          </p15:clr>
        </p15:guide>
        <p15:guide id="15" orient="horz" pos="214">
          <p15:clr>
            <a:srgbClr val="F26B43"/>
          </p15:clr>
        </p15:guide>
        <p15:guide id="16" orient="horz" pos="305">
          <p15:clr>
            <a:srgbClr val="F26B43"/>
          </p15:clr>
        </p15:guide>
        <p15:guide id="17" pos="32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9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KP@kombit.dk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hyperlink" Target="https://share-komm.kombit.dk/P0136/Delte%20dokumenter/Forms/Mder%20KP.aspx" TargetMode="External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hyperlink" Target="mailto:KP.implementering@netcompany.com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3" Type="http://schemas.openxmlformats.org/officeDocument/2006/relationships/hyperlink" Target="https://forms.office.com/Pages/ResponsePage.aspx?id=9YoDzGgO5UO7F5V61vRfjjw0HOT9LE9NoaydHRQ8i4RURFQ2Q09CRENJV1VOT0pEU1lHREFKRTI2Sy4u" TargetMode="External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5.png"/><Relationship Id="rId4" Type="http://schemas.openxmlformats.org/officeDocument/2006/relationships/hyperlink" Target="https://share-komm.kombit.dk/P0136/Delte%20dokumenter/Forms/Temavejledninger%20KP.aspx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share-komm.kombit.dk/P0136/Delte%20dokumenter/Forms/%C3%A6ndrings%C3%B8nsker.aspx?InitialTabId=Ribbon%2ERead&amp;VisibilityContext=WSSTabPersistence" TargetMode="Externa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Relationship Id="rId9" Type="http://schemas.openxmlformats.org/officeDocument/2006/relationships/image" Target="../media/image82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2.safelinks.protection.outlook.com/?url=https%3A%2F%2Fwww.kommunernespensionssystem.dk%2Fmeddelelse%2Fproblem-med-at-oprette-redigere-opgavepakker-til-at-filtrere-paa-mere-end-en-sagstype-eksisterende-opgavepakker-er-ikke-paavirket%2F&amp;data=05%7C01%7CAWS%40kombit.dk%7C4f1bdb476139429d1ab008db305df7ce%7Ccc038af50e6843e5bb17957ad6f45f8e%7C0%7C0%7C638156952752433170%7CUnknown%7CTWFpbGZsb3d8eyJWIjoiMC4wLjAwMDAiLCJQIjoiV2luMzIiLCJBTiI6Ik1haWwiLCJXVCI6Mn0%3D%7C3000%7C%7C%7C&amp;sdata=vHpVpe1GW2T1KUL6Ry7aEwJ%2FLqLxJ8T6lwQaEitXV%2Fw%3D&amp;reserved=0" TargetMode="Externa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2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2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KP@kombit.dk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kombit.dk/nyhedsbreve" TargetMode="External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KP@KOMBIT.dk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Statusmøde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Uge 22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/>
              <a:t>Aske Walther Sørensen / Implementering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2874D5C2-4FC7-970F-E36A-91165C4DF2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906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8A9A1-9695-0C52-B72F-FA1BC23EF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Supportmøder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08A80873-7BBF-3E9F-592D-2152DEC7F5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9E2399A-5E3D-2783-44EB-E6FBE415EC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Uge 24 og 26</a:t>
            </a:r>
          </a:p>
          <a:p>
            <a:endParaRPr lang="da-DK" dirty="0"/>
          </a:p>
          <a:p>
            <a:r>
              <a:rPr lang="da-DK" dirty="0"/>
              <a:t>Fokus: release 3.0, men vi forventer også, at der bliver plads til andre spørgsmål.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5DABA27-6682-271E-6201-9DB027B7B1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3341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dsholder til billede 11" descr="Et billede, der indeholder kort, kunst, tekst&#10;&#10;Automatisk genereret beskrivelse">
            <a:extLst>
              <a:ext uri="{FF2B5EF4-FFF2-40B4-BE49-F238E27FC236}">
                <a16:creationId xmlns:a16="http://schemas.microsoft.com/office/drawing/2014/main" id="{C8AD3ED9-DDB6-6D38-1C7B-38E358F37DA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5DA32BA-C255-0B59-68FB-ABD54836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11DBB10-FB29-8732-1192-4E9B38BF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770AA97-7C88-5529-CF41-26EAD5BEA3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/>
              <a:t>Krav om aktuel formue</a:t>
            </a:r>
          </a:p>
          <a:p>
            <a:pPr lvl="1"/>
            <a:r>
              <a:rPr lang="da-DK" dirty="0"/>
              <a:t>På baggrund af en lang række henvendelser</a:t>
            </a:r>
            <a:r>
              <a:rPr lang="da-DK"/>
              <a:t>, er </a:t>
            </a:r>
            <a:r>
              <a:rPr lang="da-DK" dirty="0"/>
              <a:t>KOMBIT i dialog med KL med henblik på at kontakte ankestyrelsen.</a:t>
            </a:r>
          </a:p>
          <a:p>
            <a:pPr lvl="1"/>
            <a:r>
              <a:rPr lang="da-DK" dirty="0"/>
              <a:t>Indtil evt. afklaring hos ankestyrelsen, som når anden konklusion end den udmeldte fra KOMBIT, vil aktuel formue fortsat være et krav</a:t>
            </a:r>
          </a:p>
          <a:p>
            <a:pPr lvl="1"/>
            <a:r>
              <a:rPr lang="da-DK" dirty="0"/>
              <a:t>Vi vil naturligvis fortsat gerne høre fra kommuner, som har juridisk grundlag for en anden håndtering</a:t>
            </a:r>
          </a:p>
          <a:p>
            <a:endParaRPr lang="da-DK" dirty="0"/>
          </a:p>
          <a:p>
            <a:r>
              <a:rPr lang="da-DK" dirty="0"/>
              <a:t>Retter UDK formuen, hvis ikke evt. formueændring har betydning?</a:t>
            </a:r>
          </a:p>
          <a:p>
            <a:pPr lvl="1"/>
            <a:r>
              <a:rPr lang="da-DK" dirty="0"/>
              <a:t>KOMBIT har været i dialog med UDK. Konklusionen er at UDK altid skal opdatere formuen ved henvendelse fra borgeren.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E44FF95-B432-05E7-2C9A-953C2FAE83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896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udendørs, sky, vand, Højhusbyggeri&#10;&#10;Automatisk genereret beskrivelse">
            <a:extLst>
              <a:ext uri="{FF2B5EF4-FFF2-40B4-BE49-F238E27FC236}">
                <a16:creationId xmlns:a16="http://schemas.microsoft.com/office/drawing/2014/main" id="{44355F85-CC18-419D-759B-6A97ECFDC12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EA906F9-911B-1B96-4936-B7A4D459D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66698E9-4BD6-2123-BFBD-06A56756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6AA7931-C8B8-9650-EDE1-F3E0C30BA5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/>
              <a:t>Selvom automatisk behandling af helbredstillægskort og udvidet helbredstillæg er slået til, vil I fortsat modtage opfølgningsopgaver. </a:t>
            </a:r>
          </a:p>
          <a:p>
            <a:pPr lvl="1"/>
            <a:r>
              <a:rPr lang="da-DK" dirty="0"/>
              <a:t>Ved automatisk behandling, kan I blot ”behandle” dem. </a:t>
            </a:r>
          </a:p>
          <a:p>
            <a:pPr lvl="1"/>
            <a:r>
              <a:rPr lang="da-DK" dirty="0"/>
              <a:t>Opstarter I en manuel proces eller har alene automatisk behandling på </a:t>
            </a:r>
            <a:r>
              <a:rPr lang="da-DK" i="1" dirty="0"/>
              <a:t>nogle</a:t>
            </a:r>
            <a:r>
              <a:rPr lang="da-DK" dirty="0"/>
              <a:t> typer ansøgninger, skal I tage stilling til, om opfølgningsopgaverne vedr. en manuel proces eller ej.</a:t>
            </a:r>
          </a:p>
          <a:p>
            <a:pPr lvl="1"/>
            <a:r>
              <a:rPr lang="da-DK" dirty="0"/>
              <a:t>Hvis I ikke ønsker disse opfølgningsopgaver, kan I slå hændelsesabonnementet ”UDKPE_FORMUE” fra.</a:t>
            </a:r>
          </a:p>
          <a:p>
            <a:endParaRPr lang="da-DK" dirty="0"/>
          </a:p>
          <a:p>
            <a:r>
              <a:rPr lang="da-DK" dirty="0"/>
              <a:t>ÆØ er oprettet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A1D87FC-AED3-41B0-9F35-86918208E2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04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BD125-AFE1-A855-E8E6-7308E474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Udbetaling til 3.part: Personlige tillæg og helbredstillæg flytter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A79523DD-3A85-B8FD-0133-18D345D706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8218" b="28218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55503A6-D10A-DBD6-AE66-C79BC8F430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9332" y="1187648"/>
            <a:ext cx="3809843" cy="1613657"/>
          </a:xfrm>
        </p:spPr>
        <p:txBody>
          <a:bodyPr/>
          <a:lstStyle/>
          <a:p>
            <a:r>
              <a:rPr lang="da-DK" dirty="0"/>
              <a:t>Ydelserne lukker i KY 31.12.23.</a:t>
            </a:r>
          </a:p>
          <a:p>
            <a:endParaRPr lang="da-DK" dirty="0"/>
          </a:p>
          <a:p>
            <a:r>
              <a:rPr lang="da-DK" dirty="0"/>
              <a:t>        -opgaver på vej til KP og KY.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30F0B45-FD71-6A3A-F011-9E01DD1664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CC0A02C-8794-1BA1-09ED-3D392CDA239E}"/>
              </a:ext>
            </a:extLst>
          </p:cNvPr>
          <p:cNvSpPr/>
          <p:nvPr/>
        </p:nvSpPr>
        <p:spPr>
          <a:xfrm>
            <a:off x="650327" y="1253771"/>
            <a:ext cx="620768" cy="5734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latin typeface="Trebuchet MS" panose="020B0603020202020204" pitchFamily="34" charset="0"/>
              </a:rPr>
              <a:t>KY</a:t>
            </a:r>
            <a:endParaRPr lang="da-DK" sz="1000" dirty="0">
              <a:latin typeface="Trebuchet MS" panose="020B0603020202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5D3F9C-A435-1D56-88A1-740D1E3248D1}"/>
              </a:ext>
            </a:extLst>
          </p:cNvPr>
          <p:cNvSpPr/>
          <p:nvPr/>
        </p:nvSpPr>
        <p:spPr>
          <a:xfrm>
            <a:off x="650327" y="2131955"/>
            <a:ext cx="620768" cy="57347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latin typeface="Trebuchet MS" panose="020B0603020202020204" pitchFamily="34" charset="0"/>
              </a:rPr>
              <a:t>KP</a:t>
            </a:r>
            <a:endParaRPr lang="da-DK" sz="1000" dirty="0">
              <a:latin typeface="Trebuchet MS" panose="020B0603020202020204" pitchFamily="34" charset="0"/>
            </a:endParaRPr>
          </a:p>
        </p:txBody>
      </p:sp>
      <p:pic>
        <p:nvPicPr>
          <p:cNvPr id="11" name="Grafik 10" descr="Flyvende penge kontur">
            <a:extLst>
              <a:ext uri="{FF2B5EF4-FFF2-40B4-BE49-F238E27FC236}">
                <a16:creationId xmlns:a16="http://schemas.microsoft.com/office/drawing/2014/main" id="{6FD7017E-C7B6-CC40-1847-A414E1997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0931" y="964258"/>
            <a:ext cx="685800" cy="685800"/>
          </a:xfrm>
          <a:prstGeom prst="rect">
            <a:avLst/>
          </a:prstGeom>
        </p:spPr>
      </p:pic>
      <p:pic>
        <p:nvPicPr>
          <p:cNvPr id="12" name="Grafik 11" descr="Flyvende penge kontur">
            <a:extLst>
              <a:ext uri="{FF2B5EF4-FFF2-40B4-BE49-F238E27FC236}">
                <a16:creationId xmlns:a16="http://schemas.microsoft.com/office/drawing/2014/main" id="{5BDCFED1-D577-F3BA-37BA-DD886557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8713" y="1886773"/>
            <a:ext cx="685800" cy="685800"/>
          </a:xfrm>
          <a:prstGeom prst="rect">
            <a:avLst/>
          </a:prstGeom>
        </p:spPr>
      </p:pic>
      <p:sp>
        <p:nvSpPr>
          <p:cNvPr id="13" name="Pil: højre 12">
            <a:extLst>
              <a:ext uri="{FF2B5EF4-FFF2-40B4-BE49-F238E27FC236}">
                <a16:creationId xmlns:a16="http://schemas.microsoft.com/office/drawing/2014/main" id="{FAE0EB4E-38E1-D442-BF94-2D0B7794901A}"/>
              </a:ext>
            </a:extLst>
          </p:cNvPr>
          <p:cNvSpPr/>
          <p:nvPr/>
        </p:nvSpPr>
        <p:spPr>
          <a:xfrm>
            <a:off x="1452315" y="1590080"/>
            <a:ext cx="1217887" cy="23716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 dirty="0">
              <a:latin typeface="Trebuchet MS" panose="020B0603020202020204" pitchFamily="34" charset="0"/>
            </a:endParaRP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DACB64C4-CEA0-3153-DCD9-E144597EEDB7}"/>
              </a:ext>
            </a:extLst>
          </p:cNvPr>
          <p:cNvSpPr/>
          <p:nvPr/>
        </p:nvSpPr>
        <p:spPr>
          <a:xfrm>
            <a:off x="1432526" y="2497002"/>
            <a:ext cx="1217887" cy="23716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 dirty="0">
              <a:latin typeface="Trebuchet MS" panose="020B0603020202020204" pitchFamily="34" charset="0"/>
            </a:endParaRPr>
          </a:p>
        </p:txBody>
      </p:sp>
      <p:pic>
        <p:nvPicPr>
          <p:cNvPr id="16" name="Grafik 15" descr="Kvindelig profil med massiv udfyldning">
            <a:extLst>
              <a:ext uri="{FF2B5EF4-FFF2-40B4-BE49-F238E27FC236}">
                <a16:creationId xmlns:a16="http://schemas.microsoft.com/office/drawing/2014/main" id="{AA321774-6298-058E-A4F4-79D6274E7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9991" y="1432241"/>
            <a:ext cx="1335092" cy="1335092"/>
          </a:xfrm>
          <a:prstGeom prst="rect">
            <a:avLst/>
          </a:prstGeom>
        </p:spPr>
      </p:pic>
      <p:pic>
        <p:nvPicPr>
          <p:cNvPr id="1026" name="Picture 2" descr="Kombit">
            <a:extLst>
              <a:ext uri="{FF2B5EF4-FFF2-40B4-BE49-F238E27FC236}">
                <a16:creationId xmlns:a16="http://schemas.microsoft.com/office/drawing/2014/main" id="{E3D1327E-C155-42E9-0C50-87B9A7885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332" y="1777542"/>
            <a:ext cx="571500" cy="18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 descr="Luk med massiv udfyldning">
            <a:extLst>
              <a:ext uri="{FF2B5EF4-FFF2-40B4-BE49-F238E27FC236}">
                <a16:creationId xmlns:a16="http://schemas.microsoft.com/office/drawing/2014/main" id="{987D57E0-9DD0-DBA9-5B70-C6807B1C0C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78422" y="1184611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9A2B403-C0AA-8FB0-401A-C29419AB7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Personlige tillæg og helbredstillæg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33097EA-1A37-CC92-AA2A-8AFE61E88F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Hvor stor organisatorisk forandring og opgave er der forbundet med at flytte behandlingen ud af KY og over i KP?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ECC2C35-260C-9CCA-2969-61B7DB453E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Behandling og/eller udbetaling flytter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00470F6-675A-FC1B-5A02-11E3219986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4" name="Pladsholder til billede 13" descr="Et billede, der indeholder vindue, sky, udendørs, bygning&#10;&#10;Automatisk genereret beskrivelse">
            <a:extLst>
              <a:ext uri="{FF2B5EF4-FFF2-40B4-BE49-F238E27FC236}">
                <a16:creationId xmlns:a16="http://schemas.microsoft.com/office/drawing/2014/main" id="{3F8FA236-46A2-CEFC-0876-88FC0110FB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5000" b="2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9583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D1453-EDF9-B67F-AFBD-EB13CBA7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366ED8-E730-BE45-7ED0-EF954FA25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9083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E718F9ED-1AEC-BD59-39D6-9B6C1963AF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0D50629-9C5E-6D44-1385-5354926AD7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/>
              <a:t>Input til ny skabelon for Min Support?</a:t>
            </a:r>
          </a:p>
          <a:p>
            <a:pPr lvl="1"/>
            <a:r>
              <a:rPr lang="da-DK" dirty="0"/>
              <a:t>Med release 3.0 er der kommet en ny skabelon til Min Support.</a:t>
            </a:r>
          </a:p>
          <a:p>
            <a:pPr lvl="1"/>
            <a:r>
              <a:rPr lang="da-DK" dirty="0"/>
              <a:t>Nogle kommuner oplever den som en forringelse. </a:t>
            </a:r>
          </a:p>
          <a:p>
            <a:endParaRPr lang="da-DK" dirty="0"/>
          </a:p>
          <a:p>
            <a:r>
              <a:rPr lang="da-DK" dirty="0"/>
              <a:t>Send input til </a:t>
            </a:r>
            <a:r>
              <a:rPr lang="da-DK" dirty="0">
                <a:hlinkClick r:id="rId3"/>
              </a:rPr>
              <a:t>KP@KOMBIT.dk</a:t>
            </a:r>
            <a:r>
              <a:rPr lang="da-DK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90DEBA3-F214-F3B2-9D33-75E49F33D0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38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DB57BCFF-3F9A-5AB4-8AAC-35C7753F3D7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F9A171D-ECBA-0F18-2606-DC0A885B75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/>
              <a:t>Vejledning til MAF-afstemning forventes klar til jer i uge 23</a:t>
            </a:r>
          </a:p>
          <a:p>
            <a:pPr lvl="1"/>
            <a:r>
              <a:rPr lang="da-DK" dirty="0"/>
              <a:t>Vi sender mail til KP-systemansvarlige (registreret i KLIK) med link til vejledningen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37B46D3-A243-DB8A-8637-D6FEFEF06E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899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ur, bygning, udendørs, sky&#10;&#10;Automatisk genereret beskrivelse">
            <a:extLst>
              <a:ext uri="{FF2B5EF4-FFF2-40B4-BE49-F238E27FC236}">
                <a16:creationId xmlns:a16="http://schemas.microsoft.com/office/drawing/2014/main" id="{638BBB9F-F8E6-875D-90FB-9DB6A1CAF5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4E87A08-EBAB-D053-AC68-50C7E9890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C6CBFF0-CA67-2428-7449-5FD3213F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D446546-D4E2-9D44-7D8A-DC4B51A2A7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/>
              <a:t>Brugertilfredshedsundersøgelse for KP sendes ud d. 7.6 </a:t>
            </a:r>
          </a:p>
          <a:p>
            <a:pPr lvl="1"/>
            <a:r>
              <a:rPr lang="da-DK" dirty="0"/>
              <a:t>Sendes til KP systemansvarlige og supportberettigede brugere</a:t>
            </a:r>
          </a:p>
          <a:p>
            <a:pPr lvl="1"/>
            <a:r>
              <a:rPr lang="da-DK" dirty="0"/>
              <a:t>Miniversion som tager ca. 5. min.</a:t>
            </a:r>
          </a:p>
          <a:p>
            <a:pPr lvl="1"/>
            <a:r>
              <a:rPr lang="da-DK" dirty="0"/>
              <a:t>Vi håber, at flest mulige vil svare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8A1BDABE-E6BF-9672-C487-A186F7E672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7932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BAD66EDE-C5BD-FBF9-8935-C7871A2D1D1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150DD49-9358-469E-F5AE-F1941CBDF6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sz="1200" dirty="0"/>
              <a:t>Vi oplever fortsat, at der er kommuner, som ikke får håndteret fraflytningsopgaver hurtigt nok.</a:t>
            </a:r>
          </a:p>
          <a:p>
            <a:pPr lvl="1"/>
            <a:r>
              <a:rPr lang="da-DK" dirty="0"/>
              <a:t>Blokerer for at tilflytningskommunen kan overtage handleansvaret for borger</a:t>
            </a:r>
          </a:p>
          <a:p>
            <a:pPr lvl="1"/>
            <a:r>
              <a:rPr lang="da-DK" dirty="0"/>
              <a:t>Vi anbefaler en opgavepakke til formålet hvor der opsættes med </a:t>
            </a:r>
            <a:r>
              <a:rPr lang="da-DK" b="1" dirty="0"/>
              <a:t>opgavetypen "Fraflytning"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0909E81-C50A-3EA2-FC1E-7C76EB40B8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Grafik 7" descr="Lastbil med massiv udfyldning">
            <a:extLst>
              <a:ext uri="{FF2B5EF4-FFF2-40B4-BE49-F238E27FC236}">
                <a16:creationId xmlns:a16="http://schemas.microsoft.com/office/drawing/2014/main" id="{A0191C44-8ECA-4B65-97EB-D73B82367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4800" y="2728849"/>
            <a:ext cx="1820651" cy="1820651"/>
          </a:xfrm>
          <a:prstGeom prst="rect">
            <a:avLst/>
          </a:prstGeom>
        </p:spPr>
      </p:pic>
      <p:pic>
        <p:nvPicPr>
          <p:cNvPr id="10" name="Grafik 9" descr="Sækkevogn med massiv udfyldning">
            <a:extLst>
              <a:ext uri="{FF2B5EF4-FFF2-40B4-BE49-F238E27FC236}">
                <a16:creationId xmlns:a16="http://schemas.microsoft.com/office/drawing/2014/main" id="{E7C27302-DD70-2937-3BBE-98A0AFDEC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4336" y="32251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1C4A9-7C97-4B15-AB42-F521523C5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Struktur for mødet</a:t>
            </a:r>
          </a:p>
        </p:txBody>
      </p:sp>
      <p:pic>
        <p:nvPicPr>
          <p:cNvPr id="15" name="Pladsholder til billede 14">
            <a:extLst>
              <a:ext uri="{FF2B5EF4-FFF2-40B4-BE49-F238E27FC236}">
                <a16:creationId xmlns:a16="http://schemas.microsoft.com/office/drawing/2014/main" id="{FCB118DD-4437-4EB0-9709-9435F1D3BC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0075161-D5D9-492F-AE32-56D9811D70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indent="0">
              <a:buNone/>
            </a:pPr>
            <a:r>
              <a:rPr lang="da-DK" dirty="0"/>
              <a:t>Da vi er mange, skal du som udgangspunkt holde kamera og mikrofon slukket</a:t>
            </a:r>
          </a:p>
          <a:p>
            <a:pPr marL="257175" indent="-257175">
              <a:buFontTx/>
              <a:buChar char="-"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pPr indent="0">
              <a:buNone/>
            </a:pPr>
            <a:r>
              <a:rPr lang="da-DK" dirty="0"/>
              <a:t>Ræk hånden op og tænd mikrofon og kamera, når du har spørgsmål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indent="0">
              <a:buNone/>
            </a:pPr>
            <a:r>
              <a:rPr lang="da-DK" dirty="0"/>
              <a:t>Mødet optages og lægges på </a:t>
            </a:r>
            <a:r>
              <a:rPr lang="da-DK" dirty="0" err="1">
                <a:hlinkClick r:id="rId4"/>
              </a:rPr>
              <a:t>KOMBITs</a:t>
            </a:r>
            <a:r>
              <a:rPr lang="da-DK" dirty="0">
                <a:hlinkClick r:id="rId4"/>
              </a:rPr>
              <a:t> dokumentbibliotek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3FFBD22-10CD-4EC2-B43F-4EF1931617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Grafik 5" descr="Radiomikrofon">
            <a:extLst>
              <a:ext uri="{FF2B5EF4-FFF2-40B4-BE49-F238E27FC236}">
                <a16:creationId xmlns:a16="http://schemas.microsoft.com/office/drawing/2014/main" id="{AEA36C8F-1C80-4896-AB07-0BBB2CC9F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308" y="1703245"/>
            <a:ext cx="528756" cy="528756"/>
          </a:xfrm>
          <a:prstGeom prst="rect">
            <a:avLst/>
          </a:prstGeom>
        </p:spPr>
      </p:pic>
      <p:pic>
        <p:nvPicPr>
          <p:cNvPr id="7" name="Grafik 6" descr="Webkamera">
            <a:extLst>
              <a:ext uri="{FF2B5EF4-FFF2-40B4-BE49-F238E27FC236}">
                <a16:creationId xmlns:a16="http://schemas.microsoft.com/office/drawing/2014/main" id="{9E6D728C-42B3-4891-9AA4-8201D79C71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2264" y="1710776"/>
            <a:ext cx="528756" cy="528756"/>
          </a:xfrm>
          <a:prstGeom prst="rect">
            <a:avLst/>
          </a:prstGeo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B2F95FE2-EFF9-48ED-BA83-436BF5E20C72}"/>
              </a:ext>
            </a:extLst>
          </p:cNvPr>
          <p:cNvCxnSpPr>
            <a:cxnSpLocks/>
          </p:cNvCxnSpPr>
          <p:nvPr/>
        </p:nvCxnSpPr>
        <p:spPr>
          <a:xfrm>
            <a:off x="1172264" y="1710776"/>
            <a:ext cx="528756" cy="528756"/>
          </a:xfrm>
          <a:prstGeom prst="line">
            <a:avLst/>
          </a:prstGeom>
          <a:ln w="571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odcast">
            <a:extLst>
              <a:ext uri="{FF2B5EF4-FFF2-40B4-BE49-F238E27FC236}">
                <a16:creationId xmlns:a16="http://schemas.microsoft.com/office/drawing/2014/main" id="{A0D29E40-B6D4-43B3-B044-8DCC074453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138" y="2973162"/>
            <a:ext cx="543818" cy="543818"/>
          </a:xfrm>
          <a:prstGeom prst="rect">
            <a:avLst/>
          </a:prstGeom>
        </p:spPr>
      </p:pic>
      <p:pic>
        <p:nvPicPr>
          <p:cNvPr id="14" name="Grafik 13" descr="Løftet hånd">
            <a:extLst>
              <a:ext uri="{FF2B5EF4-FFF2-40B4-BE49-F238E27FC236}">
                <a16:creationId xmlns:a16="http://schemas.microsoft.com/office/drawing/2014/main" id="{6173F45E-5EB6-4BB5-99E1-DE85A699CC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7544" y="2988224"/>
            <a:ext cx="543818" cy="543818"/>
          </a:xfrm>
          <a:prstGeom prst="rect">
            <a:avLst/>
          </a:prstGeom>
        </p:spPr>
      </p:pic>
      <p:pic>
        <p:nvPicPr>
          <p:cNvPr id="16" name="Grafik 15" descr="Webkamera">
            <a:extLst>
              <a:ext uri="{FF2B5EF4-FFF2-40B4-BE49-F238E27FC236}">
                <a16:creationId xmlns:a16="http://schemas.microsoft.com/office/drawing/2014/main" id="{E81E7851-A95D-4B47-A64B-3C1B878CD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5956" y="2988224"/>
            <a:ext cx="528756" cy="528756"/>
          </a:xfrm>
          <a:prstGeom prst="rect">
            <a:avLst/>
          </a:prstGeom>
        </p:spPr>
      </p:pic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51C10C7B-AD08-4130-BEE7-210FD883C81F}"/>
              </a:ext>
            </a:extLst>
          </p:cNvPr>
          <p:cNvCxnSpPr>
            <a:cxnSpLocks/>
          </p:cNvCxnSpPr>
          <p:nvPr/>
        </p:nvCxnSpPr>
        <p:spPr>
          <a:xfrm>
            <a:off x="556308" y="1710776"/>
            <a:ext cx="528756" cy="528756"/>
          </a:xfrm>
          <a:prstGeom prst="line">
            <a:avLst/>
          </a:prstGeom>
          <a:ln w="571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68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7DD238EF-3A94-08FC-3C55-60AFEE121FD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CEE6B81-89CE-4277-8747-C6716F7EA5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sz="1200" dirty="0"/>
              <a:t>Netcompany efterspørger input til kommende betalbare kurser, som fx kan handle om MAF, Rapporter mm.</a:t>
            </a:r>
          </a:p>
          <a:p>
            <a:r>
              <a:rPr lang="da-DK" sz="1200" dirty="0"/>
              <a:t>Send mail til </a:t>
            </a:r>
            <a:r>
              <a:rPr lang="en-US" sz="1200" u="sng" dirty="0">
                <a:hlinkClick r:id="rId4"/>
              </a:rPr>
              <a:t>KP.implementering@netcompany.com</a:t>
            </a:r>
            <a:r>
              <a:rPr lang="en-US" sz="1200" u="sng" dirty="0"/>
              <a:t> </a:t>
            </a:r>
            <a:r>
              <a:rPr lang="da-DK" sz="1200" dirty="0"/>
              <a:t>hvis:</a:t>
            </a:r>
          </a:p>
          <a:p>
            <a:pPr lvl="1"/>
            <a:r>
              <a:rPr lang="da-DK" dirty="0"/>
              <a:t>Netcompany må kontakte jer med henblik på at få input til kommende kurser</a:t>
            </a:r>
          </a:p>
          <a:p>
            <a:pPr lvl="1"/>
            <a:r>
              <a:rPr lang="da-DK" dirty="0"/>
              <a:t>Der er rapporter, som I har problemer med at læse eller forstå</a:t>
            </a:r>
          </a:p>
          <a:p>
            <a:pPr lvl="1"/>
            <a:r>
              <a:rPr lang="da-DK" dirty="0"/>
              <a:t>I har behov for rapporter, som I er i tvivl om er dækket af de eksisterende rapporter</a:t>
            </a:r>
          </a:p>
          <a:p>
            <a:endParaRPr lang="da-DK" sz="1200" dirty="0"/>
          </a:p>
          <a:p>
            <a:r>
              <a:rPr lang="da-DK" sz="1200" dirty="0"/>
              <a:t>Netcompany udsender et spørgeskema, for at afveje, om der er interesse for betalbare kurser indenfor de enkelte emner.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FDD16D-DC48-A04D-9731-162643A458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937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BB2DBEF3-0D7D-9632-77D8-19985C6A646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DB3C7D2-2F81-9480-EED3-268EF0B84F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b="1" dirty="0"/>
              <a:t>Workshops om opgavepakker</a:t>
            </a:r>
          </a:p>
          <a:p>
            <a:r>
              <a:rPr lang="da-DK" dirty="0"/>
              <a:t>KOMBIT afholder en række workshops (ca. 5) fordelt rundt i Danmark over de kommende måneder.</a:t>
            </a:r>
            <a:br>
              <a:rPr lang="da-DK" dirty="0"/>
            </a:br>
            <a:br>
              <a:rPr lang="da-DK" dirty="0"/>
            </a:br>
            <a:r>
              <a:rPr lang="da-DK" dirty="0"/>
              <a:t>Formålet er, at I får lavet brugbare opgavepakker OG opbygget viden omkring, hvordan I opbygger de opgavepakker, som I har brug for fremover.</a:t>
            </a:r>
          </a:p>
          <a:p>
            <a:r>
              <a:rPr lang="da-DK" u="sng" dirty="0"/>
              <a:t>Tilmelding:</a:t>
            </a:r>
            <a:r>
              <a:rPr lang="da-DK" dirty="0"/>
              <a:t> </a:t>
            </a:r>
            <a:r>
              <a:rPr lang="da-DK" dirty="0">
                <a:hlinkClick r:id="rId3"/>
              </a:rPr>
              <a:t>Link til spørgeskema</a:t>
            </a:r>
            <a:endParaRPr lang="da-DK" dirty="0"/>
          </a:p>
          <a:p>
            <a:r>
              <a:rPr lang="da-DK" dirty="0"/>
              <a:t>Pt. planlagt</a:t>
            </a:r>
          </a:p>
          <a:p>
            <a:pPr lvl="1"/>
            <a:r>
              <a:rPr lang="da-DK" dirty="0"/>
              <a:t>Ishøj: 13. juni (pt. fuldt booket)</a:t>
            </a:r>
          </a:p>
          <a:p>
            <a:pPr lvl="1"/>
            <a:r>
              <a:rPr lang="da-DK" dirty="0"/>
              <a:t>Silkeborg: 17. august</a:t>
            </a:r>
          </a:p>
          <a:p>
            <a:pPr lvl="1"/>
            <a:r>
              <a:rPr lang="da-DK" dirty="0"/>
              <a:t>Ringsted: 5. september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CFB935C-8F05-344F-7314-17A5B4C4FA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Grafik 6" descr="Indbakke med massiv udfyldning">
            <a:extLst>
              <a:ext uri="{FF2B5EF4-FFF2-40B4-BE49-F238E27FC236}">
                <a16:creationId xmlns:a16="http://schemas.microsoft.com/office/drawing/2014/main" id="{3827119D-A9CA-40DA-6FDF-B5B29FA89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494" y="1848165"/>
            <a:ext cx="1713829" cy="1713829"/>
          </a:xfrm>
          <a:prstGeom prst="rect">
            <a:avLst/>
          </a:prstGeom>
        </p:spPr>
      </p:pic>
      <p:pic>
        <p:nvPicPr>
          <p:cNvPr id="9" name="Grafik 8" descr="Postit-noter med massiv udfyldning">
            <a:extLst>
              <a:ext uri="{FF2B5EF4-FFF2-40B4-BE49-F238E27FC236}">
                <a16:creationId xmlns:a16="http://schemas.microsoft.com/office/drawing/2014/main" id="{D7C2A219-F993-0222-D8D2-BC5D4EDD7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89389" y="2653469"/>
            <a:ext cx="1367130" cy="1367130"/>
          </a:xfrm>
          <a:prstGeom prst="rect">
            <a:avLst/>
          </a:prstGeom>
        </p:spPr>
      </p:pic>
      <p:pic>
        <p:nvPicPr>
          <p:cNvPr id="10" name="Grafik 9" descr="Postit-noter med massiv udfyldning">
            <a:extLst>
              <a:ext uri="{FF2B5EF4-FFF2-40B4-BE49-F238E27FC236}">
                <a16:creationId xmlns:a16="http://schemas.microsoft.com/office/drawing/2014/main" id="{7A42C78F-297A-8678-E3C3-4A677BFE5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8367" y="3140165"/>
            <a:ext cx="1367130" cy="1367130"/>
          </a:xfrm>
          <a:prstGeom prst="rect">
            <a:avLst/>
          </a:prstGeom>
        </p:spPr>
      </p:pic>
      <p:pic>
        <p:nvPicPr>
          <p:cNvPr id="14" name="Grafik 13" descr="Gruppebrainstorm kontur">
            <a:extLst>
              <a:ext uri="{FF2B5EF4-FFF2-40B4-BE49-F238E27FC236}">
                <a16:creationId xmlns:a16="http://schemas.microsoft.com/office/drawing/2014/main" id="{AC96DF34-BE66-2FDE-7EA6-CE6644D2BB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62219" y="20301"/>
            <a:ext cx="2230516" cy="2230516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9AF7B601-98A9-0925-3738-15F7DE474F1D}"/>
              </a:ext>
            </a:extLst>
          </p:cNvPr>
          <p:cNvSpPr txBox="1"/>
          <p:nvPr/>
        </p:nvSpPr>
        <p:spPr>
          <a:xfrm>
            <a:off x="1808798" y="4463839"/>
            <a:ext cx="5441603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latin typeface="Trebuchet MS" panose="020B0603020202020204" pitchFamily="34" charset="0"/>
              </a:rPr>
              <a:t>Vi </a:t>
            </a:r>
            <a:r>
              <a:rPr lang="da-DK">
                <a:latin typeface="Trebuchet MS" panose="020B0603020202020204" pitchFamily="34" charset="0"/>
              </a:rPr>
              <a:t>efterlyser lokaler </a:t>
            </a:r>
            <a:r>
              <a:rPr lang="da-DK" dirty="0">
                <a:latin typeface="Trebuchet MS" panose="020B0603020202020204" pitchFamily="34" charset="0"/>
              </a:rPr>
              <a:t>til workshops.</a:t>
            </a:r>
          </a:p>
          <a:p>
            <a:r>
              <a:rPr lang="da-DK" dirty="0">
                <a:latin typeface="Trebuchet MS" panose="020B0603020202020204" pitchFamily="34" charset="0"/>
              </a:rPr>
              <a:t>KOMBIT dækker udgifter til forplejning.</a:t>
            </a:r>
          </a:p>
        </p:txBody>
      </p:sp>
      <p:pic>
        <p:nvPicPr>
          <p:cNvPr id="8" name="Grafik 7" descr="Pizza med massiv udfyldning">
            <a:extLst>
              <a:ext uri="{FF2B5EF4-FFF2-40B4-BE49-F238E27FC236}">
                <a16:creationId xmlns:a16="http://schemas.microsoft.com/office/drawing/2014/main" id="{88BB429D-D7F4-C28B-DE26-D057789F73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3619393">
            <a:off x="5972673" y="4346339"/>
            <a:ext cx="685800" cy="685800"/>
          </a:xfrm>
          <a:prstGeom prst="rect">
            <a:avLst/>
          </a:prstGeom>
        </p:spPr>
      </p:pic>
      <p:pic>
        <p:nvPicPr>
          <p:cNvPr id="12" name="Grafik 11" descr="Æble med massiv udfyldning">
            <a:extLst>
              <a:ext uri="{FF2B5EF4-FFF2-40B4-BE49-F238E27FC236}">
                <a16:creationId xmlns:a16="http://schemas.microsoft.com/office/drawing/2014/main" id="{CF10361C-F9DF-6DE9-1081-BDEAB161B8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28078" y="4432454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5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825CC-B285-41DA-A340-997F6FB0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Temavejledninger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7D92DF-7D8D-4612-BB18-7BC55AA78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6503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ECF50-FF73-46F3-979C-35F0B52CC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Temavejledninger på dokumentbiblioteket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BAD32C12-1B77-460A-B15C-AB4299B4A1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1E72833-61F9-466B-BE41-FB79A8F12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Temavejledningerne ligger her:</a:t>
            </a:r>
          </a:p>
          <a:p>
            <a:r>
              <a:rPr lang="da-DK" dirty="0">
                <a:hlinkClick r:id="rId4"/>
              </a:rPr>
              <a:t>Dokumenter - Temavejledninger (KP)</a:t>
            </a:r>
            <a:endParaRPr lang="da-DK" dirty="0"/>
          </a:p>
          <a:p>
            <a:endParaRPr lang="da-DK" dirty="0"/>
          </a:p>
          <a:p>
            <a:r>
              <a:rPr lang="da-DK" dirty="0"/>
              <a:t>Temavejledninger på dokumentbiblioteket:</a:t>
            </a:r>
          </a:p>
          <a:p>
            <a:pPr marL="257175" indent="-257175">
              <a:buFontTx/>
              <a:buChar char="-"/>
            </a:pPr>
            <a:r>
              <a:rPr lang="da-DK" dirty="0"/>
              <a:t>Økonomi: Ydelser og træk</a:t>
            </a:r>
          </a:p>
          <a:p>
            <a:pPr marL="257175" indent="-257175">
              <a:buFontTx/>
              <a:buChar char="-"/>
            </a:pPr>
            <a:r>
              <a:rPr lang="da-DK" dirty="0"/>
              <a:t>Flytning</a:t>
            </a:r>
          </a:p>
          <a:p>
            <a:pPr marL="257175" indent="-257175">
              <a:buFontTx/>
              <a:buChar char="-"/>
            </a:pPr>
            <a:r>
              <a:rPr lang="da-DK" dirty="0"/>
              <a:t>Opgavepakker</a:t>
            </a:r>
          </a:p>
          <a:p>
            <a:pPr marL="257175" indent="-257175">
              <a:buFontTx/>
              <a:buChar char="-"/>
            </a:pPr>
            <a:r>
              <a:rPr lang="da-DK" dirty="0"/>
              <a:t>KMF og MAF</a:t>
            </a:r>
          </a:p>
          <a:p>
            <a:pPr marL="257175" indent="-257175">
              <a:buFontTx/>
              <a:buChar char="-"/>
            </a:pPr>
            <a:r>
              <a:rPr lang="da-DK" dirty="0"/>
              <a:t>Formue ikke oplyst</a:t>
            </a:r>
          </a:p>
          <a:p>
            <a:pPr marL="257175" indent="-257175">
              <a:buFontTx/>
              <a:buChar char="-"/>
            </a:pPr>
            <a:r>
              <a:rPr lang="da-DK" dirty="0"/>
              <a:t>Årlig opdatering af Boligark og Ændringsvarsel</a:t>
            </a:r>
          </a:p>
          <a:p>
            <a:pPr marL="257175" indent="-257175">
              <a:buFontTx/>
              <a:buChar char="-"/>
            </a:pPr>
            <a:r>
              <a:rPr lang="da-DK" dirty="0"/>
              <a:t>Opfølgningsopgaver</a:t>
            </a:r>
          </a:p>
          <a:p>
            <a:pPr marL="257175" indent="-257175">
              <a:buFontTx/>
              <a:buChar char="-"/>
            </a:pPr>
            <a:endParaRPr lang="da-DK" dirty="0"/>
          </a:p>
          <a:p>
            <a:r>
              <a:rPr lang="da-DK" dirty="0"/>
              <a:t>Afventer fejlrettelser:</a:t>
            </a:r>
          </a:p>
          <a:p>
            <a:pPr marL="257175" indent="-257175">
              <a:buFontTx/>
              <a:buChar char="-"/>
            </a:pPr>
            <a:r>
              <a:rPr lang="da-DK" dirty="0"/>
              <a:t>Håndtering af dødsfald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5B2F5E4-BCA5-4B9F-B10A-AAA5CA2629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3B00863B-6256-7B0F-82BD-67F8BB9A2E90}"/>
              </a:ext>
            </a:extLst>
          </p:cNvPr>
          <p:cNvSpPr/>
          <p:nvPr/>
        </p:nvSpPr>
        <p:spPr>
          <a:xfrm>
            <a:off x="409155" y="4122106"/>
            <a:ext cx="2343980" cy="303452"/>
          </a:xfrm>
          <a:prstGeom prst="rect">
            <a:avLst/>
          </a:prstGeom>
          <a:noFill/>
          <a:ln w="57150">
            <a:solidFill>
              <a:srgbClr val="84BD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32874897">
                  <a:custGeom>
                    <a:avLst/>
                    <a:gdLst>
                      <a:gd name="connsiteX0" fmla="*/ 0 w 2444654"/>
                      <a:gd name="connsiteY0" fmla="*/ 0 h 841638"/>
                      <a:gd name="connsiteX1" fmla="*/ 537824 w 2444654"/>
                      <a:gd name="connsiteY1" fmla="*/ 0 h 841638"/>
                      <a:gd name="connsiteX2" fmla="*/ 1002308 w 2444654"/>
                      <a:gd name="connsiteY2" fmla="*/ 0 h 841638"/>
                      <a:gd name="connsiteX3" fmla="*/ 1491239 w 2444654"/>
                      <a:gd name="connsiteY3" fmla="*/ 0 h 841638"/>
                      <a:gd name="connsiteX4" fmla="*/ 2004616 w 2444654"/>
                      <a:gd name="connsiteY4" fmla="*/ 0 h 841638"/>
                      <a:gd name="connsiteX5" fmla="*/ 2444654 w 2444654"/>
                      <a:gd name="connsiteY5" fmla="*/ 0 h 841638"/>
                      <a:gd name="connsiteX6" fmla="*/ 2444654 w 2444654"/>
                      <a:gd name="connsiteY6" fmla="*/ 429235 h 841638"/>
                      <a:gd name="connsiteX7" fmla="*/ 2444654 w 2444654"/>
                      <a:gd name="connsiteY7" fmla="*/ 841638 h 841638"/>
                      <a:gd name="connsiteX8" fmla="*/ 1955723 w 2444654"/>
                      <a:gd name="connsiteY8" fmla="*/ 841638 h 841638"/>
                      <a:gd name="connsiteX9" fmla="*/ 1491239 w 2444654"/>
                      <a:gd name="connsiteY9" fmla="*/ 841638 h 841638"/>
                      <a:gd name="connsiteX10" fmla="*/ 1002308 w 2444654"/>
                      <a:gd name="connsiteY10" fmla="*/ 841638 h 841638"/>
                      <a:gd name="connsiteX11" fmla="*/ 586717 w 2444654"/>
                      <a:gd name="connsiteY11" fmla="*/ 841638 h 841638"/>
                      <a:gd name="connsiteX12" fmla="*/ 0 w 2444654"/>
                      <a:gd name="connsiteY12" fmla="*/ 841638 h 841638"/>
                      <a:gd name="connsiteX13" fmla="*/ 0 w 2444654"/>
                      <a:gd name="connsiteY13" fmla="*/ 420819 h 841638"/>
                      <a:gd name="connsiteX14" fmla="*/ 0 w 2444654"/>
                      <a:gd name="connsiteY14" fmla="*/ 0 h 841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44654" h="841638" extrusionOk="0">
                        <a:moveTo>
                          <a:pt x="0" y="0"/>
                        </a:moveTo>
                        <a:cubicBezTo>
                          <a:pt x="238436" y="-2035"/>
                          <a:pt x="400288" y="41030"/>
                          <a:pt x="537824" y="0"/>
                        </a:cubicBezTo>
                        <a:cubicBezTo>
                          <a:pt x="675360" y="-41030"/>
                          <a:pt x="843097" y="2634"/>
                          <a:pt x="1002308" y="0"/>
                        </a:cubicBezTo>
                        <a:cubicBezTo>
                          <a:pt x="1161519" y="-2634"/>
                          <a:pt x="1281669" y="37813"/>
                          <a:pt x="1491239" y="0"/>
                        </a:cubicBezTo>
                        <a:cubicBezTo>
                          <a:pt x="1700809" y="-37813"/>
                          <a:pt x="1855503" y="10287"/>
                          <a:pt x="2004616" y="0"/>
                        </a:cubicBezTo>
                        <a:cubicBezTo>
                          <a:pt x="2153729" y="-10287"/>
                          <a:pt x="2267411" y="18965"/>
                          <a:pt x="2444654" y="0"/>
                        </a:cubicBezTo>
                        <a:cubicBezTo>
                          <a:pt x="2480092" y="161048"/>
                          <a:pt x="2434080" y="327298"/>
                          <a:pt x="2444654" y="429235"/>
                        </a:cubicBezTo>
                        <a:cubicBezTo>
                          <a:pt x="2455228" y="531172"/>
                          <a:pt x="2443190" y="649070"/>
                          <a:pt x="2444654" y="841638"/>
                        </a:cubicBezTo>
                        <a:cubicBezTo>
                          <a:pt x="2205117" y="895647"/>
                          <a:pt x="2102877" y="824851"/>
                          <a:pt x="1955723" y="841638"/>
                        </a:cubicBezTo>
                        <a:cubicBezTo>
                          <a:pt x="1808569" y="858425"/>
                          <a:pt x="1642411" y="786300"/>
                          <a:pt x="1491239" y="841638"/>
                        </a:cubicBezTo>
                        <a:cubicBezTo>
                          <a:pt x="1340067" y="896976"/>
                          <a:pt x="1111837" y="819469"/>
                          <a:pt x="1002308" y="841638"/>
                        </a:cubicBezTo>
                        <a:cubicBezTo>
                          <a:pt x="892779" y="863807"/>
                          <a:pt x="731247" y="808799"/>
                          <a:pt x="586717" y="841638"/>
                        </a:cubicBezTo>
                        <a:cubicBezTo>
                          <a:pt x="442187" y="874477"/>
                          <a:pt x="216363" y="788534"/>
                          <a:pt x="0" y="841638"/>
                        </a:cubicBezTo>
                        <a:cubicBezTo>
                          <a:pt x="-34643" y="650594"/>
                          <a:pt x="37247" y="592966"/>
                          <a:pt x="0" y="420819"/>
                        </a:cubicBezTo>
                        <a:cubicBezTo>
                          <a:pt x="-37247" y="248672"/>
                          <a:pt x="5214" y="103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 dirty="0">
              <a:latin typeface="Trebuchet MS" panose="020B0603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7E4E51C-3262-722D-1E73-427A4176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051" y="3776098"/>
            <a:ext cx="4286849" cy="950252"/>
          </a:xfrm>
          <a:prstGeom prst="rect">
            <a:avLst/>
          </a:prstGeom>
        </p:spPr>
      </p:pic>
      <p:sp>
        <p:nvSpPr>
          <p:cNvPr id="6" name="Eksplosion: 14 pkt. 5">
            <a:extLst>
              <a:ext uri="{FF2B5EF4-FFF2-40B4-BE49-F238E27FC236}">
                <a16:creationId xmlns:a16="http://schemas.microsoft.com/office/drawing/2014/main" id="{010DBE71-6082-A9F4-C5F7-C6A2FF4AB11E}"/>
              </a:ext>
            </a:extLst>
          </p:cNvPr>
          <p:cNvSpPr/>
          <p:nvPr/>
        </p:nvSpPr>
        <p:spPr>
          <a:xfrm rot="1011868">
            <a:off x="1605194" y="1013285"/>
            <a:ext cx="6788837" cy="3611504"/>
          </a:xfrm>
          <a:prstGeom prst="irregularSeal2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100" dirty="0">
                <a:latin typeface="Trebuchet MS" panose="020B0603020202020204" pitchFamily="34" charset="0"/>
              </a:rPr>
              <a:t>NY KOLONNE: Kan hændelsesabonnement stoppes?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3187A20-9E96-0250-9713-C3A51C9E2E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9" t="69361" r="29119" b="140"/>
          <a:stretch/>
        </p:blipFill>
        <p:spPr>
          <a:xfrm>
            <a:off x="3029080" y="4447270"/>
            <a:ext cx="6114920" cy="63956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FE8CEB3E-EF21-A154-1EBC-0F50F6499D99}"/>
              </a:ext>
            </a:extLst>
          </p:cNvPr>
          <p:cNvSpPr txBox="1"/>
          <p:nvPr/>
        </p:nvSpPr>
        <p:spPr>
          <a:xfrm>
            <a:off x="1447800" y="784860"/>
            <a:ext cx="2980185" cy="883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4800" dirty="0">
                <a:highlight>
                  <a:srgbClr val="FFFF00"/>
                </a:highlight>
                <a:latin typeface="Helvetica" pitchFamily="2" charset="0"/>
                <a:cs typeface="Arial"/>
              </a:rPr>
              <a:t>UDKAST</a:t>
            </a:r>
            <a:endParaRPr lang="da-DK" sz="900" dirty="0">
              <a:highlight>
                <a:srgbClr val="FFFF00"/>
              </a:highlight>
              <a:latin typeface="Helvetica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2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A4B3A4-F8F1-61FB-537E-35BC7B4A5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 4.0</a:t>
            </a:r>
            <a:br>
              <a:rPr lang="da-DK" dirty="0"/>
            </a:br>
            <a:r>
              <a:rPr lang="da-DK" dirty="0"/>
              <a:t>Oversigt ligger på </a:t>
            </a:r>
            <a:r>
              <a:rPr lang="da-DK" dirty="0">
                <a:hlinkClick r:id="rId2"/>
              </a:rPr>
              <a:t>dokumentbiblioteket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3E002B9-960A-094B-D9E8-416C16D68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D01DB11-504E-756F-B44C-760BB5D1E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F32F-0ED7-430E-9E8D-8379D852548B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055BDB2-EDF3-7AFD-13BA-50EBBB860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733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 funktionalitet (1 af 2)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4.0.0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2B46C9-68E8-9396-93D6-8EE541BB0B77}"/>
              </a:ext>
            </a:extLst>
          </p:cNvPr>
          <p:cNvGraphicFramePr>
            <a:graphicFrameLocks noGrp="1"/>
          </p:cNvGraphicFramePr>
          <p:nvPr/>
        </p:nvGraphicFramePr>
        <p:xfrm>
          <a:off x="468312" y="879611"/>
          <a:ext cx="8207375" cy="4173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065">
                  <a:extLst>
                    <a:ext uri="{9D8B030D-6E8A-4147-A177-3AD203B41FA5}">
                      <a16:colId xmlns:a16="http://schemas.microsoft.com/office/drawing/2014/main" val="1814523858"/>
                    </a:ext>
                  </a:extLst>
                </a:gridCol>
                <a:gridCol w="5293310">
                  <a:extLst>
                    <a:ext uri="{9D8B030D-6E8A-4147-A177-3AD203B41FA5}">
                      <a16:colId xmlns:a16="http://schemas.microsoft.com/office/drawing/2014/main" val="413868683"/>
                    </a:ext>
                  </a:extLst>
                </a:gridCol>
              </a:tblGrid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Beskrivende 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Beskrivelse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9080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Procesunderstøttelse af personlige tillæg og supplementssager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KP kan modtage ansøgninger og sagsgangen vedr. ansøgningen understøttes, bl.a. ved at der udsendes revurderingsbreve automatisk. Der kommer desuden yderligere brevskabeloner i forbindelse med ændringen, og det bliver muligt at fravælge at lave rådighedsberegning.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111568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Yderligere procesunderstøttelse af udvidet helbredstillæg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Det bliver muligt at beregne tilskud i KP via et nyt </a:t>
                      </a:r>
                      <a:r>
                        <a:rPr lang="da-DK" sz="1200" dirty="0" err="1">
                          <a:latin typeface="Neue Haas Grotesk Text Pro" panose="020B0504020202020204" pitchFamily="34" charset="0"/>
                        </a:rPr>
                        <a:t>beregningsmodul</a:t>
                      </a:r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, hvor sagsbehandler også kan vælge blandt fastsatte prisaftaler, der opsættes i systemadministrationsmodulet. Der kommer desuden yderligere brevskabeloner i forbindelse med ændringen.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7961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Hop til SAPA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Man kan ”hoppe” fra borger i KP til samme borger i SAPA. Dette bliver muligt via et link i </a:t>
                      </a:r>
                      <a:r>
                        <a:rPr lang="da-DK" sz="1200" dirty="0" err="1">
                          <a:latin typeface="Neue Haas Grotesk Text Pro" panose="020B0504020202020204" pitchFamily="34" charset="0"/>
                        </a:rPr>
                        <a:t>dropdown</a:t>
                      </a:r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-menuen ”Links”, når den tilgås fra borgers tværgående overblik.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339933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Træk kan stoppes tilbage i tid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Det bliver muligt at stoppe et træk tilbage i tid. KP foretager fuld genberegning af trækket og evt. oprettelse af ydelse, hvis genberegningen ender med et tilgodehavende til borger.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163754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Opfølgningsopgaver ved dødsfald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Forbedret mulighed for at vælge/fravælge opfølgningsopgaver ved dødsfald. </a:t>
                      </a:r>
                      <a:r>
                        <a:rPr lang="da-DK" sz="1200">
                          <a:latin typeface="Neue Haas Grotesk Text Pro" panose="020B0504020202020204" pitchFamily="34" charset="0"/>
                        </a:rPr>
                        <a:t>Fx </a:t>
                      </a:r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opfølgningsopgaver for alle de sager, der ligger på borger, eller en opfølgningsopgave hvis borger har en administrationssag i KP.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898093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KMF/MAF rapporter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Ny rapport til brug ved afstemning af mellekommunal afregning.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913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0108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 funktionalitet  (2 af 2)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4.0.0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2B46C9-68E8-9396-93D6-8EE541BB0B77}"/>
              </a:ext>
            </a:extLst>
          </p:cNvPr>
          <p:cNvGraphicFramePr>
            <a:graphicFrameLocks noGrp="1"/>
          </p:cNvGraphicFramePr>
          <p:nvPr/>
        </p:nvGraphicFramePr>
        <p:xfrm>
          <a:off x="468312" y="879611"/>
          <a:ext cx="8207375" cy="3961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065">
                  <a:extLst>
                    <a:ext uri="{9D8B030D-6E8A-4147-A177-3AD203B41FA5}">
                      <a16:colId xmlns:a16="http://schemas.microsoft.com/office/drawing/2014/main" val="1814523858"/>
                    </a:ext>
                  </a:extLst>
                </a:gridCol>
                <a:gridCol w="5293310">
                  <a:extLst>
                    <a:ext uri="{9D8B030D-6E8A-4147-A177-3AD203B41FA5}">
                      <a16:colId xmlns:a16="http://schemas.microsoft.com/office/drawing/2014/main" val="413868683"/>
                    </a:ext>
                  </a:extLst>
                </a:gridCol>
              </a:tblGrid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Beskrivende 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Beskrivelse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90807"/>
                  </a:ext>
                </a:extLst>
              </a:tr>
              <a:tr h="43326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Forbedring af masseindberetning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b="1" dirty="0">
                          <a:latin typeface="Neue Haas Grotesk Text Pro" panose="020B0504020202020204" pitchFamily="34" charset="0"/>
                        </a:rPr>
                        <a:t>1.</a:t>
                      </a:r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 KP gør opmærksom på, hvis borger der indberettes for er død, og giver mulighed for at slette indberetningen. </a:t>
                      </a:r>
                    </a:p>
                    <a:p>
                      <a:r>
                        <a:rPr lang="da-DK" sz="1200" b="1" dirty="0">
                          <a:latin typeface="Neue Haas Grotesk Text Pro" panose="020B0504020202020204" pitchFamily="34" charset="0"/>
                        </a:rPr>
                        <a:t>2.</a:t>
                      </a:r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 CPR-nummer bliver klikbart og åbner borger i en ny browserfane (fx relevant hvis der modtages en fejlbesked). </a:t>
                      </a:r>
                    </a:p>
                    <a:p>
                      <a:r>
                        <a:rPr lang="da-DK" sz="1200" b="1" dirty="0">
                          <a:latin typeface="Neue Haas Grotesk Text Pro" panose="020B0504020202020204" pitchFamily="34" charset="0"/>
                        </a:rPr>
                        <a:t>3.</a:t>
                      </a:r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 KP foreslår en anbefalet sagsplacering frem for, at sagsbehandler altid skal vælge via drop-</a:t>
                      </a:r>
                      <a:r>
                        <a:rPr lang="da-DK" sz="1200" dirty="0" err="1">
                          <a:latin typeface="Neue Haas Grotesk Text Pro" panose="020B0504020202020204" pitchFamily="34" charset="0"/>
                        </a:rPr>
                        <a:t>down</a:t>
                      </a:r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. KP vælger mulighederne i følgende prioriterede rækkefølge:</a:t>
                      </a:r>
                    </a:p>
                    <a:p>
                      <a:pPr marL="180975" indent="0">
                        <a:buNone/>
                      </a:pPr>
                      <a:r>
                        <a:rPr lang="da-DK" sz="1200" b="1" dirty="0">
                          <a:latin typeface="Neue Haas Grotesk Text Pro" panose="020B0504020202020204" pitchFamily="34" charset="0"/>
                        </a:rPr>
                        <a:t>a.</a:t>
                      </a:r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 Vælger sag med samme type træk/ydelse, som der oprettes.</a:t>
                      </a:r>
                    </a:p>
                    <a:p>
                      <a:pPr marL="180975" indent="0">
                        <a:buNone/>
                      </a:pPr>
                      <a:r>
                        <a:rPr lang="da-DK" sz="1200" b="1" dirty="0">
                          <a:latin typeface="Neue Haas Grotesk Text Pro" panose="020B0504020202020204" pitchFamily="34" charset="0"/>
                        </a:rPr>
                        <a:t>b.</a:t>
                      </a:r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 Vælger sag med type, der hører under samme art, som den sag der oprettes hører under</a:t>
                      </a:r>
                    </a:p>
                    <a:p>
                      <a:pPr marL="180975" indent="0">
                        <a:buNone/>
                      </a:pPr>
                      <a:r>
                        <a:rPr lang="da-DK" sz="1200" b="1" dirty="0">
                          <a:latin typeface="Neue Haas Grotesk Text Pro" panose="020B0504020202020204" pitchFamily="34" charset="0"/>
                        </a:rPr>
                        <a:t>c.</a:t>
                      </a:r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 Opretter ny sag</a:t>
                      </a:r>
                    </a:p>
                    <a:p>
                      <a:pPr marL="0" indent="0">
                        <a:buNone/>
                      </a:pPr>
                      <a:r>
                        <a:rPr lang="da-DK" sz="1200" b="1" dirty="0">
                          <a:latin typeface="Neue Haas Grotesk Text Pro" panose="020B0504020202020204" pitchFamily="34" charset="0"/>
                        </a:rPr>
                        <a:t>4.</a:t>
                      </a:r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 Sagsbehandler kan vælge en sagstitel til sager, der oprettes, således at typen fremgår.</a:t>
                      </a:r>
                    </a:p>
                    <a:p>
                      <a:pPr marL="0" indent="0">
                        <a:buNone/>
                      </a:pPr>
                      <a:r>
                        <a:rPr lang="da-DK" sz="1200" b="1" dirty="0">
                          <a:latin typeface="Neue Haas Grotesk Text Pro" panose="020B0504020202020204" pitchFamily="34" charset="0"/>
                        </a:rPr>
                        <a:t>5.</a:t>
                      </a:r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 Sagsbehandler, der har foretaget masseindberetningen, vil fremgår af hændelsesloggen.</a:t>
                      </a:r>
                    </a:p>
                    <a:p>
                      <a:pPr marL="0" indent="0">
                        <a:buNone/>
                      </a:pPr>
                      <a:r>
                        <a:rPr lang="da-DK" sz="1200" b="1" dirty="0">
                          <a:latin typeface="Neue Haas Grotesk Text Pro" panose="020B0504020202020204" pitchFamily="34" charset="0"/>
                        </a:rPr>
                        <a:t>6.</a:t>
                      </a:r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  Under ”Tidligere Masseindberetninger” bliver det nu tydeligt hvilken masseindberetning, der er markeret/åbnet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021646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>
                          <a:latin typeface="Neue Haas Grotesk Text Pro" panose="020B0504020202020204" pitchFamily="34" charset="0"/>
                        </a:rPr>
                        <a:t>Drag </a:t>
                      </a:r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and drop dokument på enkeltsagsvisning.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Det bliver muligt for sagsbehandler at lave drag and drop i forbindelse med funktionen ’Upload dokument’ på enkeltsagsvisning.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961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2068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CE4BE-E153-4A74-9233-A067E060F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Udvalgte kendte fejl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5F9B6F8-DD56-41B4-8092-D428D8977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1639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FC136-8707-B2DC-8180-1664A68F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Kendte fejl (1 af 4) Visningsfejl: bopælskommune</a:t>
            </a:r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E3A6C351-6945-A4BF-9B6E-9FDF13429E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3DBE83F-A902-78BC-E6E9-519BC582BF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indent="0">
              <a:buNone/>
            </a:pPr>
            <a:r>
              <a:rPr lang="da-DK" dirty="0"/>
              <a:t>Under finansieringshistorikken vises forkert bopælskommune. Den korrekte bopælskommune fremgår af nederste tabel med historik.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indent="0">
              <a:buNone/>
            </a:pPr>
            <a:r>
              <a:rPr lang="da-DK" dirty="0"/>
              <a:t>KP Basis udregner finansieringskommunen korrekt.</a:t>
            </a:r>
          </a:p>
          <a:p>
            <a:endParaRPr lang="da-DK" dirty="0">
              <a:latin typeface="Neue Haas Grotesk Text Pro" panose="020B0504020202020204" pitchFamily="34" charset="0"/>
            </a:endParaRPr>
          </a:p>
          <a:p>
            <a:pPr indent="0">
              <a:buNone/>
            </a:pPr>
            <a:r>
              <a:rPr lang="da-DK" dirty="0">
                <a:latin typeface="Neue Haas Grotesk Text Pro" panose="020B0504020202020204" pitchFamily="34" charset="0"/>
                <a:ea typeface="Times New Roman" panose="02020603050405020304" pitchFamily="18" charset="0"/>
              </a:rPr>
              <a:t>Løst d. 23.05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DD2951A-81E8-A18A-BB0D-6E59471A9E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Grafik 9" descr="Forstadsscene kontur">
            <a:extLst>
              <a:ext uri="{FF2B5EF4-FFF2-40B4-BE49-F238E27FC236}">
                <a16:creationId xmlns:a16="http://schemas.microsoft.com/office/drawing/2014/main" id="{570A2922-C606-DFDA-561B-56C05F40E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4610" y="1830043"/>
            <a:ext cx="1483415" cy="1483415"/>
          </a:xfrm>
          <a:prstGeom prst="rect">
            <a:avLst/>
          </a:prstGeom>
        </p:spPr>
      </p:pic>
      <p:pic>
        <p:nvPicPr>
          <p:cNvPr id="12" name="Grafik 11" descr="Penge kontur">
            <a:extLst>
              <a:ext uri="{FF2B5EF4-FFF2-40B4-BE49-F238E27FC236}">
                <a16:creationId xmlns:a16="http://schemas.microsoft.com/office/drawing/2014/main" id="{14A2C96C-2AB7-E8F6-CB81-6D5493F610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0908" y="3444316"/>
            <a:ext cx="1538351" cy="1538351"/>
          </a:xfrm>
          <a:prstGeom prst="rect">
            <a:avLst/>
          </a:prstGeom>
        </p:spPr>
      </p:pic>
      <p:pic>
        <p:nvPicPr>
          <p:cNvPr id="14" name="Grafik 13" descr="Kvinde med massiv udfyldning">
            <a:extLst>
              <a:ext uri="{FF2B5EF4-FFF2-40B4-BE49-F238E27FC236}">
                <a16:creationId xmlns:a16="http://schemas.microsoft.com/office/drawing/2014/main" id="{B2A6E8B6-8D6D-F0FE-FCA4-7F41E24531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82959" y="2430360"/>
            <a:ext cx="592601" cy="59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9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62A28-06A5-0E5A-013A-1F0864BE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Kendte fejl (2 af 4)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74C958-399A-F4D0-4728-D85999EE6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>
                <a:latin typeface="Neue Haas Grotesk Text Pro" panose="020B0504020202020204" pitchFamily="34" charset="0"/>
                <a:ea typeface="Times New Roman" panose="02020603050405020304" pitchFamily="18" charset="0"/>
              </a:rPr>
              <a:t>Problem med at oprette/redigere opgavepakker til at filtrere på mere end én sagstype. </a:t>
            </a:r>
          </a:p>
          <a:p>
            <a:pPr lvl="0"/>
            <a:endParaRPr lang="da-DK" dirty="0">
              <a:latin typeface="Neue Haas Grotesk Text Pro" panose="020B0504020202020204" pitchFamily="34" charset="0"/>
              <a:ea typeface="Times New Roman" panose="02020603050405020304" pitchFamily="18" charset="0"/>
            </a:endParaRPr>
          </a:p>
          <a:p>
            <a:pPr lvl="0"/>
            <a:r>
              <a:rPr lang="da-DK" dirty="0">
                <a:latin typeface="Neue Haas Grotesk Text Pro" panose="020B0504020202020204" pitchFamily="34" charset="0"/>
                <a:ea typeface="Times New Roman" panose="02020603050405020304" pitchFamily="18" charset="0"/>
              </a:rPr>
              <a:t>Eksisterende opgavepakker er ikke påvirket. </a:t>
            </a:r>
          </a:p>
          <a:p>
            <a:pPr lvl="0"/>
            <a:endParaRPr lang="da-DK" dirty="0">
              <a:latin typeface="Neue Haas Grotesk Text Pro" panose="020B0504020202020204" pitchFamily="34" charset="0"/>
              <a:ea typeface="Times New Roman" panose="02020603050405020304" pitchFamily="18" charset="0"/>
            </a:endParaRPr>
          </a:p>
          <a:p>
            <a:pPr lvl="0"/>
            <a:r>
              <a:rPr lang="da-DK" dirty="0">
                <a:latin typeface="Neue Haas Grotesk Text Pro" panose="020B0504020202020204" pitchFamily="34" charset="0"/>
                <a:ea typeface="Times New Roman" panose="02020603050405020304" pitchFamily="18" charset="0"/>
              </a:rPr>
              <a:t>Driftsbesked:</a:t>
            </a:r>
          </a:p>
          <a:p>
            <a:pPr lvl="0"/>
            <a:r>
              <a:rPr lang="da-DK" b="1" u="sng" dirty="0">
                <a:solidFill>
                  <a:srgbClr val="0563C1"/>
                </a:solidFill>
                <a:latin typeface="Neue Haas Grotesk Text Pro" panose="020B0504020202020204" pitchFamily="34" charset="0"/>
                <a:ea typeface="Times New Roman" panose="02020603050405020304" pitchFamily="18" charset="0"/>
                <a:hlinkClick r:id="rId2"/>
              </a:rPr>
              <a:t>link</a:t>
            </a:r>
            <a:r>
              <a:rPr lang="da-DK" dirty="0">
                <a:latin typeface="Neue Haas Grotesk Text Pro" panose="020B0504020202020204" pitchFamily="34" charset="0"/>
                <a:ea typeface="Times New Roman" panose="02020603050405020304" pitchFamily="18" charset="0"/>
              </a:rPr>
              <a:t> </a:t>
            </a:r>
          </a:p>
          <a:p>
            <a:pPr lvl="0"/>
            <a:endParaRPr lang="da-DK" dirty="0">
              <a:latin typeface="Neue Haas Grotesk Text Pro" panose="020B0504020202020204" pitchFamily="34" charset="0"/>
              <a:ea typeface="Times New Roman" panose="02020603050405020304" pitchFamily="18" charset="0"/>
            </a:endParaRPr>
          </a:p>
          <a:p>
            <a:pPr lvl="0"/>
            <a:r>
              <a:rPr lang="da-DK" dirty="0">
                <a:latin typeface="Neue Haas Grotesk Text Pro" panose="020B0504020202020204" pitchFamily="34" charset="0"/>
                <a:ea typeface="Times New Roman" panose="02020603050405020304" pitchFamily="18" charset="0"/>
              </a:rPr>
              <a:t>Løst d. 23.05</a:t>
            </a:r>
          </a:p>
        </p:txBody>
      </p:sp>
    </p:spTree>
    <p:extLst>
      <p:ext uri="{BB962C8B-B14F-4D97-AF65-F5344CB8AC3E}">
        <p14:creationId xmlns:p14="http://schemas.microsoft.com/office/powerpoint/2010/main" val="1262196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00741-FABE-4D8D-2A78-38D00C48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KOMBITs</a:t>
            </a:r>
            <a:r>
              <a:rPr lang="da-DK" dirty="0"/>
              <a:t> KP-team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24373E-7523-FB2B-BFAC-819DD299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5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F214E9-5409-351C-DCF1-81870480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550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32ED146-D4E7-670A-8702-8849FED89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546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39E8472-B8AF-2697-8EDA-3FE2F9FFD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42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687EB94-1588-313B-8289-3538FF06F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1" y="2998772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6E64833-4DF1-81FA-4ABE-8018612D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37" y="294957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D795E2C-0E70-0C42-31D1-2FF4105F7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81" y="2999707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ans Ditmar – Senior Test Management konsulent – Q Nation A ...">
            <a:extLst>
              <a:ext uri="{FF2B5EF4-FFF2-40B4-BE49-F238E27FC236}">
                <a16:creationId xmlns:a16="http://schemas.microsoft.com/office/drawing/2014/main" id="{96D6B5B6-2201-4848-6D8E-CD3DC775E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74554" y1="17411" x2="74554" y2="17411"/>
                        <a14:backgroundMark x1="79018" y1="19420" x2="79018" y2="19420"/>
                        <a14:backgroundMark x1="81027" y1="24330" x2="81027" y2="24330"/>
                        <a14:backgroundMark x1="85491" y1="30804" x2="85491" y2="30804"/>
                        <a14:backgroundMark x1="86607" y1="54241" x2="86607" y2="54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43" y="2949579"/>
            <a:ext cx="1467625" cy="1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EB8E19B5-2101-6613-E3AD-825F8896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538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69EA39E-8F8C-C0FD-22C3-081038A1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00" y="2973766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25E2C0-1FED-A7AA-58A0-77A5AC311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35" y="1318409"/>
            <a:ext cx="1278731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02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B0EC46-EB62-37E1-2D12-645484F7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Opret journalnotat kan ikke færdiggøres fra enkeltsagsvisningen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272D5D-7D7E-8DBB-3AF5-4A08B759B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Ved klik på handlingsknappen ”Opret journalnotat” fra enkeltsagsvisningen kan KP ikke færdiggør opgaven, når sagen er automatisk valgt af systemet.</a:t>
            </a:r>
          </a:p>
          <a:p>
            <a:r>
              <a:rPr lang="da-DK" dirty="0"/>
              <a:t>Work </a:t>
            </a:r>
            <a:r>
              <a:rPr lang="da-DK" dirty="0" err="1"/>
              <a:t>around</a:t>
            </a:r>
            <a:r>
              <a:rPr lang="da-DK" dirty="0"/>
              <a:t>: fjern sagen og tilføj igen manuelt.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58D922-1E60-254E-F21C-2A016AE0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 (3 af 4)</a:t>
            </a:r>
          </a:p>
        </p:txBody>
      </p:sp>
      <p:pic>
        <p:nvPicPr>
          <p:cNvPr id="16" name="Pladsholder til billede 15" descr="Et billede, der indeholder udendørs, træ, vej/gade, køretøj&#10;&#10;Automatisk genereret beskrivelse">
            <a:extLst>
              <a:ext uri="{FF2B5EF4-FFF2-40B4-BE49-F238E27FC236}">
                <a16:creationId xmlns:a16="http://schemas.microsoft.com/office/drawing/2014/main" id="{A53ED867-5FA2-CC14-DCF4-6923290584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1377" r="21377"/>
          <a:stretch>
            <a:fillRect/>
          </a:stretch>
        </p:blipFill>
        <p:spPr/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12ED4C6-FC5D-E3B0-9625-ADCA79D2AE1B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B6AE6B1-61C6-8C56-FCC9-C4C52DAFCFE0}"/>
              </a:ext>
            </a:extLst>
          </p:cNvPr>
          <p:cNvSpPr/>
          <p:nvPr/>
        </p:nvSpPr>
        <p:spPr>
          <a:xfrm>
            <a:off x="2788920" y="2407920"/>
            <a:ext cx="1188720" cy="3581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Handlinger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208DB6E-97FE-87DB-BFA0-CE05ABD50816}"/>
              </a:ext>
            </a:extLst>
          </p:cNvPr>
          <p:cNvSpPr/>
          <p:nvPr/>
        </p:nvSpPr>
        <p:spPr>
          <a:xfrm>
            <a:off x="2872741" y="2766060"/>
            <a:ext cx="1555244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Opret journalnotat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A8C88E1-2FFE-DD08-B688-10E1A974BF34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Enkeltsagsvisning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E316C9B-5C91-EC8D-41BD-41471A6E226C}"/>
              </a:ext>
            </a:extLst>
          </p:cNvPr>
          <p:cNvSpPr/>
          <p:nvPr/>
        </p:nvSpPr>
        <p:spPr>
          <a:xfrm>
            <a:off x="682207" y="3935410"/>
            <a:ext cx="2106713" cy="50292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      Automatisk valgt sag</a:t>
            </a:r>
          </a:p>
        </p:txBody>
      </p:sp>
      <p:pic>
        <p:nvPicPr>
          <p:cNvPr id="17" name="Pladsholder til billede 11" descr="Luk med massiv udfyldning">
            <a:extLst>
              <a:ext uri="{FF2B5EF4-FFF2-40B4-BE49-F238E27FC236}">
                <a16:creationId xmlns:a16="http://schemas.microsoft.com/office/drawing/2014/main" id="{6E57C08F-6C28-4698-318D-93C56E041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70" b="870"/>
          <a:stretch>
            <a:fillRect/>
          </a:stretch>
        </p:blipFill>
        <p:spPr>
          <a:xfrm>
            <a:off x="1048211" y="3575387"/>
            <a:ext cx="1244632" cy="1222965"/>
          </a:xfrm>
          <a:prstGeom prst="rect">
            <a:avLst/>
          </a:prstGeom>
        </p:spPr>
      </p:pic>
      <p:pic>
        <p:nvPicPr>
          <p:cNvPr id="18" name="Grafik 17" descr="Fuldført med massiv udfyldning">
            <a:extLst>
              <a:ext uri="{FF2B5EF4-FFF2-40B4-BE49-F238E27FC236}">
                <a16:creationId xmlns:a16="http://schemas.microsoft.com/office/drawing/2014/main" id="{BD86FD8C-4C22-9071-5208-5ECEAECDF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207" y="3935410"/>
            <a:ext cx="369354" cy="502921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78C69D79-11F6-CF22-55DC-A5CFABBE5F15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Estimeret løst 12.07.23</a:t>
            </a:r>
          </a:p>
        </p:txBody>
      </p:sp>
    </p:spTree>
    <p:extLst>
      <p:ext uri="{BB962C8B-B14F-4D97-AF65-F5344CB8AC3E}">
        <p14:creationId xmlns:p14="http://schemas.microsoft.com/office/powerpoint/2010/main" val="386902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F3426-89E0-84EA-A210-109CFBC0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Individuel tekst i ”Ret planlagt udbetaling”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F5D66B-F2CF-D4F1-6374-1B7CCC875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Det er ikke muligt at gemme ændringer foretaget til den individuelle tekst </a:t>
            </a:r>
            <a:r>
              <a:rPr lang="da-DK" dirty="0" err="1"/>
              <a:t>ifbm</a:t>
            </a:r>
            <a:r>
              <a:rPr lang="da-DK" dirty="0"/>
              <a:t>. ”Ret planlagt udbetaling”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3D4F6B-DC42-1E05-D668-9BEC13B88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 (4 af 4)</a:t>
            </a:r>
          </a:p>
        </p:txBody>
      </p:sp>
      <p:pic>
        <p:nvPicPr>
          <p:cNvPr id="7" name="Pladsholder til billede 6" descr="Et billede, der indeholder tekst, maleri, kunst, plakat&#10;&#10;Automatisk genereret beskrivelse">
            <a:extLst>
              <a:ext uri="{FF2B5EF4-FFF2-40B4-BE49-F238E27FC236}">
                <a16:creationId xmlns:a16="http://schemas.microsoft.com/office/drawing/2014/main" id="{6CE00287-6FFA-D4C8-3590-8BAC64F54C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1377" r="21377"/>
          <a:stretch>
            <a:fillRect/>
          </a:stretch>
        </p:blipFill>
        <p:spPr/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BA65D063-E304-380F-8473-AA0B5E7F6DDE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3D82FBA-D7B5-61F6-8E20-0B7C510A6FEC}"/>
              </a:ext>
            </a:extLst>
          </p:cNvPr>
          <p:cNvSpPr/>
          <p:nvPr/>
        </p:nvSpPr>
        <p:spPr>
          <a:xfrm>
            <a:off x="2788920" y="2407920"/>
            <a:ext cx="1188720" cy="3581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Handlinger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B5AC235-6599-436F-A6AC-5830910146B5}"/>
              </a:ext>
            </a:extLst>
          </p:cNvPr>
          <p:cNvSpPr/>
          <p:nvPr/>
        </p:nvSpPr>
        <p:spPr>
          <a:xfrm>
            <a:off x="2872741" y="2766060"/>
            <a:ext cx="1555244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Ret planlagt udbetaling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810651-9753-B5B8-7763-F79DBC2B5F4E}"/>
              </a:ext>
            </a:extLst>
          </p:cNvPr>
          <p:cNvSpPr/>
          <p:nvPr/>
        </p:nvSpPr>
        <p:spPr>
          <a:xfrm>
            <a:off x="682207" y="3935410"/>
            <a:ext cx="1329473" cy="50292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Individuel tekst</a:t>
            </a:r>
          </a:p>
        </p:txBody>
      </p:sp>
      <p:pic>
        <p:nvPicPr>
          <p:cNvPr id="15" name="Grafik 14" descr="Lås med massiv udfyldning">
            <a:extLst>
              <a:ext uri="{FF2B5EF4-FFF2-40B4-BE49-F238E27FC236}">
                <a16:creationId xmlns:a16="http://schemas.microsoft.com/office/drawing/2014/main" id="{4DC72A29-41F1-208C-B0F1-9B4147616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0309" y="3839572"/>
            <a:ext cx="914400" cy="914400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C5096D21-8783-14CB-43BD-F02B7566A7C5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  <a:endParaRPr lang="da-DK" sz="1200" dirty="0">
              <a:solidFill>
                <a:schemeClr val="bg1"/>
              </a:solidFill>
              <a:latin typeface="Neue Haas Grotesk Text Pro" panose="020B05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25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C549BCE-48C6-415C-B19C-FFD694319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 descr="Spørgsmål kontur">
            <a:extLst>
              <a:ext uri="{FF2B5EF4-FFF2-40B4-BE49-F238E27FC236}">
                <a16:creationId xmlns:a16="http://schemas.microsoft.com/office/drawing/2014/main" id="{F80F8650-15BD-46B5-99B4-333E54075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9724" y="1144480"/>
            <a:ext cx="2584512" cy="25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39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FA127-B459-463C-9052-04FC549BF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Spørgsmål til projektet?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C41F2958-1C09-4700-9423-A4A821A4D6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94C4F9-9677-4F19-83CF-598B61115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8BF25E3-B1EC-48D1-9AF5-BDAA49C47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Grafik 6" descr="Spørgsmål kontur">
            <a:extLst>
              <a:ext uri="{FF2B5EF4-FFF2-40B4-BE49-F238E27FC236}">
                <a16:creationId xmlns:a16="http://schemas.microsoft.com/office/drawing/2014/main" id="{C3E58FBE-EA48-4882-B015-E7B966298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6310" y="1434404"/>
            <a:ext cx="2584512" cy="25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81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D446D-3DE2-4212-9681-C3C4DB293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dialog i break out </a:t>
            </a:r>
            <a:r>
              <a:rPr lang="da-DK" dirty="0" err="1"/>
              <a:t>rooms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81D1E09-34C5-4E5E-83E9-1D2FC6836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2726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611EFAA-5220-4D09-8B1E-13317080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Formål med break out </a:t>
            </a:r>
            <a:r>
              <a:rPr lang="da-DK" dirty="0" err="1"/>
              <a:t>rooms</a:t>
            </a: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7B297BD-D803-4805-8A9C-0C8165F0B6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108" y="919852"/>
            <a:ext cx="4318917" cy="3078023"/>
          </a:xfrm>
        </p:spPr>
        <p:txBody>
          <a:bodyPr/>
          <a:lstStyle/>
          <a:p>
            <a:r>
              <a:rPr lang="da-DK" dirty="0"/>
              <a:t>Brugertilfredshedsundersøgelsen viser, at nogle kommuner søger dialog om brugen af KP Basis.</a:t>
            </a:r>
          </a:p>
          <a:p>
            <a:endParaRPr lang="da-DK" dirty="0"/>
          </a:p>
          <a:p>
            <a:r>
              <a:rPr lang="da-DK" dirty="0"/>
              <a:t>Der har ikke været interesse for at etablere ”webinarer” omkring specifikke emner.</a:t>
            </a:r>
          </a:p>
          <a:p>
            <a:endParaRPr lang="da-DK" dirty="0"/>
          </a:p>
          <a:p>
            <a:r>
              <a:rPr lang="da-DK" dirty="0"/>
              <a:t>Som alternativ åbner vi hermed op for, at I kan stille de spørgsmål, I brænder inde med her.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/>
              <a:t>Som noget nyt har vi fået et træningsmiljøet. Det kan være, at der allerede nu er erfaringer, I kan dele med hinanden.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4B393C7D-4E86-406A-AC3B-017AD3169D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3" name="Pladsholder til billede 12">
            <a:extLst>
              <a:ext uri="{FF2B5EF4-FFF2-40B4-BE49-F238E27FC236}">
                <a16:creationId xmlns:a16="http://schemas.microsoft.com/office/drawing/2014/main" id="{CE55DEB4-1FE3-44EA-9AF7-0B9F0C613C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52" r="275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9122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3F750-4A05-4486-9ACE-2D8A578B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Break out </a:t>
            </a:r>
            <a:r>
              <a:rPr lang="da-DK" dirty="0" err="1"/>
              <a:t>rooms</a:t>
            </a:r>
            <a:endParaRPr lang="da-DK" dirty="0"/>
          </a:p>
        </p:txBody>
      </p:sp>
      <p:pic>
        <p:nvPicPr>
          <p:cNvPr id="15" name="Pladsholder til billede 14">
            <a:extLst>
              <a:ext uri="{FF2B5EF4-FFF2-40B4-BE49-F238E27FC236}">
                <a16:creationId xmlns:a16="http://schemas.microsoft.com/office/drawing/2014/main" id="{55CA2060-4BF4-454A-B009-90E691A50B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31" r="27531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2A93F7F-7F25-4490-AABD-BD78ED5CCB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Varighed: 15 min.</a:t>
            </a:r>
          </a:p>
          <a:p>
            <a:endParaRPr lang="da-DK" dirty="0"/>
          </a:p>
          <a:p>
            <a:r>
              <a:rPr lang="da-DK" dirty="0"/>
              <a:t>I bliver automatisk flyttet ud i og tilbage fra jeres ”break out”.</a:t>
            </a:r>
          </a:p>
          <a:p>
            <a:endParaRPr lang="da-DK" dirty="0"/>
          </a:p>
          <a:p>
            <a:r>
              <a:rPr lang="da-DK" dirty="0"/>
              <a:t>Spørgsmål til inspiration sendes ud i chatten.</a:t>
            </a:r>
          </a:p>
          <a:p>
            <a:endParaRPr lang="da-DK" dirty="0"/>
          </a:p>
          <a:p>
            <a:r>
              <a:rPr lang="da-DK" dirty="0"/>
              <a:t>Det kan være en god ide at vælge en ordstyrer på jeres møde.</a:t>
            </a:r>
          </a:p>
          <a:p>
            <a:endParaRPr lang="da-DK" dirty="0"/>
          </a:p>
          <a:p>
            <a:r>
              <a:rPr lang="da-DK" dirty="0"/>
              <a:t>Tænd jeres kamera (hvis I har et)!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20B4FA6-D769-4F46-8AA5-D8925F4FA8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Grafik 6" descr="Webkamera">
            <a:extLst>
              <a:ext uri="{FF2B5EF4-FFF2-40B4-BE49-F238E27FC236}">
                <a16:creationId xmlns:a16="http://schemas.microsoft.com/office/drawing/2014/main" id="{146B4973-C631-4341-863D-310E6AB98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9730" y="3457219"/>
            <a:ext cx="685800" cy="685800"/>
          </a:xfrm>
          <a:prstGeom prst="rect">
            <a:avLst/>
          </a:prstGeom>
        </p:spPr>
      </p:pic>
      <p:pic>
        <p:nvPicPr>
          <p:cNvPr id="12" name="Grafik 11" descr="Badge Tick1 med massiv udfyldning">
            <a:extLst>
              <a:ext uri="{FF2B5EF4-FFF2-40B4-BE49-F238E27FC236}">
                <a16:creationId xmlns:a16="http://schemas.microsoft.com/office/drawing/2014/main" id="{9EAAFDCD-5186-48D6-B5EF-8A23C4401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52997" y="3387764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7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D583F7B4-5C22-4839-ADAB-776B50A947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0A912B9-EB66-4E7B-A708-30029CAFA6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/>
              <a:t>Spørgsmål til inspiration: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da-DK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Har I spørgsmål til andre kommuners </a:t>
            </a:r>
            <a:r>
              <a:rPr lang="da-DK" sz="1800" b="1" dirty="0"/>
              <a:t>brug af KP Basis</a:t>
            </a:r>
            <a:r>
              <a:rPr lang="da-DK" dirty="0"/>
              <a:t>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da-DK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På hvilke områder efterspørger I </a:t>
            </a:r>
            <a:r>
              <a:rPr lang="da-DK" sz="1800" b="1" dirty="0"/>
              <a:t>gode erfaringer</a:t>
            </a:r>
            <a:r>
              <a:rPr lang="da-DK" dirty="0"/>
              <a:t>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da-DK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Har I taget </a:t>
            </a:r>
            <a:r>
              <a:rPr lang="da-DK" sz="1800" b="1" dirty="0"/>
              <a:t>træningsmiljøet</a:t>
            </a:r>
            <a:r>
              <a:rPr lang="da-DK" sz="1500" b="1" dirty="0"/>
              <a:t> </a:t>
            </a:r>
            <a:r>
              <a:rPr lang="da-DK" dirty="0"/>
              <a:t>i brug og gjort jer </a:t>
            </a:r>
            <a:r>
              <a:rPr lang="da-DK" sz="1800" b="1" dirty="0"/>
              <a:t>erfaringer </a:t>
            </a:r>
            <a:r>
              <a:rPr lang="da-DK" dirty="0"/>
              <a:t>i den forbindelse?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da-DK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28FF622-22F4-42CF-A0F7-26031A1718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185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7F59F-C1D2-4C95-A880-33F1ADDE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Note til mig selv: </a:t>
            </a:r>
            <a:br>
              <a:rPr lang="da-DK" dirty="0"/>
            </a:br>
            <a:r>
              <a:rPr lang="da-DK" dirty="0"/>
              <a:t>Husk at starte optagelsen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09C01C-50BB-433F-803A-96594B185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Grafik 4" descr="Videokamera kontur">
            <a:extLst>
              <a:ext uri="{FF2B5EF4-FFF2-40B4-BE49-F238E27FC236}">
                <a16:creationId xmlns:a16="http://schemas.microsoft.com/office/drawing/2014/main" id="{3D289B52-3FC0-4CA6-B949-06421E6E7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2705" y="3345415"/>
            <a:ext cx="685800" cy="685800"/>
          </a:xfrm>
          <a:prstGeom prst="rect">
            <a:avLst/>
          </a:prstGeom>
        </p:spPr>
      </p:pic>
      <p:pic>
        <p:nvPicPr>
          <p:cNvPr id="7" name="Grafik 6" descr="Klaptræ kontur">
            <a:extLst>
              <a:ext uri="{FF2B5EF4-FFF2-40B4-BE49-F238E27FC236}">
                <a16:creationId xmlns:a16="http://schemas.microsoft.com/office/drawing/2014/main" id="{A6749C99-3CDE-4F21-B4EE-B05D8748D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2189" y="3345415"/>
            <a:ext cx="685800" cy="685800"/>
          </a:xfrm>
          <a:prstGeom prst="rect">
            <a:avLst/>
          </a:prstGeom>
        </p:spPr>
      </p:pic>
      <p:pic>
        <p:nvPicPr>
          <p:cNvPr id="9" name="Grafik 8" descr="Popcorn kontur">
            <a:extLst>
              <a:ext uri="{FF2B5EF4-FFF2-40B4-BE49-F238E27FC236}">
                <a16:creationId xmlns:a16="http://schemas.microsoft.com/office/drawing/2014/main" id="{A6E69B37-5F6C-4F6E-8D1C-E36CCF005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0968" y="3345415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82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8956B-F3DE-4F4D-A7F6-2CA8CB6BC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Kort opsamling</a:t>
            </a:r>
          </a:p>
        </p:txBody>
      </p:sp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F997EFBA-67A1-473A-A655-3F42A53FA7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39EEE8B-D340-4420-B1B6-A840FDEE7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Hvad var I optaget af ude i jeres ”break out”?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da-DK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Tager I noget ny inspiration med jer fra jeres snakke?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409AC8A-5711-4649-82DD-0526DC157E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0873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3382E0DB-A8BC-4687-BADC-E0E62BD007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C6414CC-2863-F691-BFA3-5D0F9081C8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indent="0">
              <a:buNone/>
            </a:pPr>
            <a:r>
              <a:rPr lang="da-DK" dirty="0">
                <a:latin typeface="Trebuchet MS" panose="020B0603020202020204" pitchFamily="34" charset="0"/>
              </a:rPr>
              <a:t>Chatten er deaktiveret, da det kan virke forstyrrende med parallelle samtaler. </a:t>
            </a:r>
          </a:p>
          <a:p>
            <a:endParaRPr lang="da-DK" dirty="0"/>
          </a:p>
          <a:p>
            <a:endParaRPr lang="da-DK" dirty="0"/>
          </a:p>
          <a:p>
            <a:endParaRPr lang="da-DK" dirty="0">
              <a:latin typeface="Trebuchet MS" panose="020B0603020202020204" pitchFamily="34" charset="0"/>
            </a:endParaRPr>
          </a:p>
          <a:p>
            <a:endParaRPr lang="da-DK" dirty="0"/>
          </a:p>
          <a:p>
            <a:endParaRPr lang="da-DK" dirty="0"/>
          </a:p>
          <a:p>
            <a:r>
              <a:rPr lang="da-DK" dirty="0">
                <a:latin typeface="Trebuchet MS" panose="020B0603020202020204" pitchFamily="34" charset="0"/>
              </a:rPr>
              <a:t>Vi vil til gengæld gerne opfordre til, at I bruger </a:t>
            </a:r>
            <a:r>
              <a:rPr lang="da-DK" dirty="0" err="1">
                <a:latin typeface="Trebuchet MS" panose="020B0603020202020204" pitchFamily="34" charset="0"/>
              </a:rPr>
              <a:t>Yammer</a:t>
            </a:r>
            <a:r>
              <a:rPr lang="da-DK" dirty="0"/>
              <a:t>-</a:t>
            </a:r>
            <a:r>
              <a:rPr lang="da-DK" dirty="0">
                <a:latin typeface="Trebuchet MS" panose="020B0603020202020204" pitchFamily="34" charset="0"/>
              </a:rPr>
              <a:t>netværket i stedet!</a:t>
            </a:r>
          </a:p>
          <a:p>
            <a:r>
              <a:rPr lang="da-DK" dirty="0">
                <a:latin typeface="Trebuchet MS" panose="020B0603020202020204" pitchFamily="34" charset="0"/>
              </a:rPr>
              <a:t>Skriv til </a:t>
            </a:r>
            <a:r>
              <a:rPr lang="da-DK" dirty="0">
                <a:latin typeface="Trebuchet MS" panose="020B0603020202020204" pitchFamily="34" charset="0"/>
                <a:hlinkClick r:id="rId3"/>
              </a:rPr>
              <a:t>KP@kombit.dk</a:t>
            </a:r>
            <a:r>
              <a:rPr lang="da-DK" dirty="0">
                <a:latin typeface="Trebuchet MS" panose="020B0603020202020204" pitchFamily="34" charset="0"/>
              </a:rPr>
              <a:t>, hvis I ikke har adgang til </a:t>
            </a:r>
            <a:r>
              <a:rPr lang="da-DK" dirty="0" err="1">
                <a:latin typeface="Trebuchet MS" panose="020B0603020202020204" pitchFamily="34" charset="0"/>
              </a:rPr>
              <a:t>Yammer</a:t>
            </a:r>
            <a:r>
              <a:rPr lang="da-DK" dirty="0">
                <a:latin typeface="Trebuchet MS" panose="020B0603020202020204" pitchFamily="34" charset="0"/>
              </a:rPr>
              <a:t>.</a:t>
            </a:r>
          </a:p>
          <a:p>
            <a:endParaRPr lang="da-DK" dirty="0">
              <a:latin typeface="Trebuchet MS" panose="020B0603020202020204" pitchFamily="34" charset="0"/>
            </a:endParaRP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2BF1BCE-06A8-86BC-DE03-385C95FA57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001BC79-5209-F840-006C-1C0EEEFEB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277" y="1373960"/>
            <a:ext cx="1027773" cy="1027773"/>
          </a:xfrm>
          <a:prstGeom prst="rect">
            <a:avLst/>
          </a:prstGeom>
        </p:spPr>
      </p:pic>
      <p:pic>
        <p:nvPicPr>
          <p:cNvPr id="12" name="Grafik 11" descr="Luk med massiv udfyldning">
            <a:extLst>
              <a:ext uri="{FF2B5EF4-FFF2-40B4-BE49-F238E27FC236}">
                <a16:creationId xmlns:a16="http://schemas.microsoft.com/office/drawing/2014/main" id="{B56491C6-F350-335D-A09E-6E8FEDB17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2813" y="1065430"/>
            <a:ext cx="1197923" cy="1197923"/>
          </a:xfrm>
          <a:prstGeom prst="rect">
            <a:avLst/>
          </a:prstGeom>
        </p:spPr>
      </p:pic>
      <p:pic>
        <p:nvPicPr>
          <p:cNvPr id="1026" name="Picture 2" descr="Yammer - Wikipedia">
            <a:extLst>
              <a:ext uri="{FF2B5EF4-FFF2-40B4-BE49-F238E27FC236}">
                <a16:creationId xmlns:a16="http://schemas.microsoft.com/office/drawing/2014/main" id="{07DCB5BD-37E6-BF54-7FA9-E119D289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77" y="3441749"/>
            <a:ext cx="1197923" cy="119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44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5B230-5085-C782-349A-7B4822A2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på næste statusmøde?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A18E2D-0CBC-D9E0-6541-1854338C9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1799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C22AB-8EF0-811E-FC2B-23F64007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på næste statusmøde?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C735DB4A-0B27-52EC-8610-E77061024D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979235C-C2FC-75A3-564E-99FD2B961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22. juni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Opfølgning på release 3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Status på workshops omkring opgavepakker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da-DK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F712374-B1F6-BBA6-7EEC-5B3F4214B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57061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1C6D7-ADF8-9D5F-8BE3-29F5A71A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Følgende er primært henvendt </a:t>
            </a:r>
            <a:r>
              <a:rPr lang="da-DK" dirty="0">
                <a:solidFill>
                  <a:srgbClr val="00B050"/>
                </a:solidFill>
              </a:rPr>
              <a:t>KP-systemansvarlig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ECC4543-35ED-CA71-E92A-F1FE9E5538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0562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A8965-1E7A-BBFA-22E5-663E831D6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Nyhedsbrev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FAFA9FE-6063-1FFC-A9FC-7FE532071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3271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24BD78-41E7-4210-B182-98DE6F67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Nyhedsbrev fra KP, KY og KSD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51252CC7-16FF-4FF6-8AA0-17BD414A07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411B25-F538-4D90-BFC5-5EA67EE91A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Tilmelding til nyhedsbrev via: </a:t>
            </a:r>
          </a:p>
          <a:p>
            <a:r>
              <a:rPr lang="da-DK" dirty="0">
                <a:hlinkClick r:id="rId3"/>
              </a:rPr>
              <a:t>kombit.dk/nyhedsbreve</a:t>
            </a:r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21F8225-B03B-453C-816D-F7C75F2DBF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2DBE3D3-F352-909B-02C1-5767BD04B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4298">
            <a:off x="817736" y="3055937"/>
            <a:ext cx="6017784" cy="44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6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825CC-B285-41DA-A340-997F6FB0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</a:t>
            </a:r>
            <a:r>
              <a:rPr lang="da-DK"/>
              <a:t>på driften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7D92DF-7D8D-4612-BB18-7BC55AA78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9647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35AE0-65B2-407D-9586-2ADD4C2E6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265540" cy="994172"/>
          </a:xfrm>
        </p:spPr>
        <p:txBody>
          <a:bodyPr/>
          <a:lstStyle/>
          <a:p>
            <a:r>
              <a:rPr lang="da-DK" dirty="0"/>
              <a:t>Status på driften (1 af 3) – Ikke analyserede fejlmeldinger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E40B413-E80C-3085-A519-BC1CDAC0E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8" r="1157"/>
          <a:stretch/>
        </p:blipFill>
        <p:spPr>
          <a:xfrm>
            <a:off x="119920" y="1492500"/>
            <a:ext cx="8904160" cy="247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4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E7B47-787E-4DEE-AAB0-ADB72C392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80621"/>
          </a:xfrm>
        </p:spPr>
        <p:txBody>
          <a:bodyPr/>
          <a:lstStyle/>
          <a:p>
            <a:r>
              <a:rPr lang="da-DK" dirty="0"/>
              <a:t>Status på driften (2 af 3) – Godkendte fejl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DEDE4-C1F1-D91D-5FF6-5DE42162B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2"/>
          <a:stretch/>
        </p:blipFill>
        <p:spPr>
          <a:xfrm>
            <a:off x="68321" y="1112194"/>
            <a:ext cx="9075679" cy="291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418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4BB73-4004-4AD0-A298-49D33546E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på driften (3 af 3) - Supportsager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8093CF68-7D3B-4F41-BF2F-8B6CA1C33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9A1B11B-3F20-01FD-2191-CB763E192E20}"/>
              </a:ext>
            </a:extLst>
          </p:cNvPr>
          <p:cNvSpPr txBox="1"/>
          <p:nvPr/>
        </p:nvSpPr>
        <p:spPr>
          <a:xfrm>
            <a:off x="1447800" y="784860"/>
            <a:ext cx="2980185" cy="883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4800" dirty="0">
                <a:highlight>
                  <a:srgbClr val="FFFF00"/>
                </a:highlight>
                <a:latin typeface="Helvetica" pitchFamily="2" charset="0"/>
                <a:cs typeface="Arial"/>
              </a:rPr>
              <a:t>UDKAST</a:t>
            </a:r>
            <a:endParaRPr lang="da-DK" sz="900" dirty="0">
              <a:highlight>
                <a:srgbClr val="FFFF00"/>
              </a:highlight>
              <a:latin typeface="Helvetica" pitchFamily="2" charset="0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7BAABA-3BC6-5126-515C-3A8FB3553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879611"/>
            <a:ext cx="8330540" cy="39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85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36E2D-0F86-47ED-8651-47915E71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i dag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F15A7E8-4143-4632-A2FC-DBAB4EED39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0610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47875-7764-4802-AB3E-107CEDC91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Dagsorden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FD99917-9122-4948-AAF0-1EF61C88DA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7720" y="892495"/>
            <a:ext cx="3978741" cy="3078023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Release 3.0 - Status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7030A0"/>
                </a:solidFill>
              </a:rPr>
              <a:t>Kort nyt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7030A0"/>
                </a:solidFill>
              </a:rPr>
              <a:t>Release 4.0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7030A0"/>
                </a:solidFill>
              </a:rPr>
              <a:t>Udvalgte kendte fejl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7030A0"/>
                </a:solidFill>
              </a:rPr>
              <a:t>Spørgsmål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7030A0"/>
                </a:solidFill>
              </a:rPr>
              <a:t>Hvad sker på næste statusmøde?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da-DK" dirty="0">
              <a:solidFill>
                <a:srgbClr val="00B05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B050"/>
                </a:solidFill>
              </a:rPr>
              <a:t>Status på driften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da-DK" dirty="0">
              <a:solidFill>
                <a:srgbClr val="00B050"/>
              </a:solidFill>
            </a:endParaRPr>
          </a:p>
          <a:p>
            <a:pPr marL="257175" lvl="1" indent="-257175">
              <a:buFont typeface="Arial" panose="020B0604020202020204" pitchFamily="34" charset="0"/>
              <a:buChar char="•"/>
            </a:pPr>
            <a:r>
              <a:rPr lang="da-DK" sz="1200" dirty="0"/>
              <a:t>Tak for i dag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D326756-32C8-4943-955A-237B29369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DF6CA1B-A626-2F62-92A5-0F2B27F97A2D}"/>
              </a:ext>
            </a:extLst>
          </p:cNvPr>
          <p:cNvSpPr txBox="1"/>
          <p:nvPr/>
        </p:nvSpPr>
        <p:spPr>
          <a:xfrm>
            <a:off x="147877" y="892495"/>
            <a:ext cx="600164" cy="14901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a-DK" sz="1350" dirty="0">
                <a:solidFill>
                  <a:srgbClr val="7030A0"/>
                </a:solidFill>
                <a:latin typeface="Trebuchet MS" panose="020B0603020202020204" pitchFamily="34" charset="0"/>
              </a:rPr>
              <a:t>Sagsbehandler og </a:t>
            </a:r>
          </a:p>
          <a:p>
            <a:r>
              <a:rPr lang="da-DK" sz="1350" dirty="0">
                <a:solidFill>
                  <a:srgbClr val="7030A0"/>
                </a:solidFill>
                <a:latin typeface="Trebuchet MS" panose="020B0603020202020204" pitchFamily="34" charset="0"/>
              </a:rPr>
              <a:t>systemansvarlig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89DFAA2-107C-05EE-EFCE-1EC7635A13CF}"/>
              </a:ext>
            </a:extLst>
          </p:cNvPr>
          <p:cNvSpPr txBox="1"/>
          <p:nvPr/>
        </p:nvSpPr>
        <p:spPr>
          <a:xfrm>
            <a:off x="251751" y="2440042"/>
            <a:ext cx="392415" cy="132664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a-DK" sz="1350" dirty="0">
                <a:solidFill>
                  <a:srgbClr val="00B050"/>
                </a:solidFill>
                <a:latin typeface="Trebuchet MS" panose="020B0603020202020204" pitchFamily="34" charset="0"/>
              </a:rPr>
              <a:t>Systemansvarlig</a:t>
            </a:r>
          </a:p>
        </p:txBody>
      </p:sp>
      <p:pic>
        <p:nvPicPr>
          <p:cNvPr id="10" name="Pladsholder til billede 9" descr="Et billede, der indeholder udendørs, bygning, tag, sky&#10;&#10;Automatisk genereret beskrivelse">
            <a:extLst>
              <a:ext uri="{FF2B5EF4-FFF2-40B4-BE49-F238E27FC236}">
                <a16:creationId xmlns:a16="http://schemas.microsoft.com/office/drawing/2014/main" id="{F17E328B-195D-BD17-FD04-46DCD81EC2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52" r="275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9574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75045-437B-CEF8-DB64-4F486EBE8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 3.0</a:t>
            </a:r>
            <a:br>
              <a:rPr lang="da-DK" dirty="0"/>
            </a:br>
            <a:r>
              <a:rPr lang="da-DK" dirty="0"/>
              <a:t>status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DBFC994-0B99-0A06-4588-0E2F3334D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1424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: afrundede hjørner 18">
            <a:extLst>
              <a:ext uri="{FF2B5EF4-FFF2-40B4-BE49-F238E27FC236}">
                <a16:creationId xmlns:a16="http://schemas.microsoft.com/office/drawing/2014/main" id="{AC0ABD60-24BC-9EBD-2173-8CD07F213168}"/>
              </a:ext>
            </a:extLst>
          </p:cNvPr>
          <p:cNvSpPr/>
          <p:nvPr/>
        </p:nvSpPr>
        <p:spPr>
          <a:xfrm>
            <a:off x="282011" y="2706942"/>
            <a:ext cx="8697482" cy="194965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 dirty="0">
              <a:latin typeface="Trebuchet MS" panose="020B0603020202020204" pitchFamily="34" charset="0"/>
            </a:endParaRPr>
          </a:p>
        </p:txBody>
      </p:sp>
      <p:sp>
        <p:nvSpPr>
          <p:cNvPr id="18" name="Rektangel: afrundede hjørner 17">
            <a:extLst>
              <a:ext uri="{FF2B5EF4-FFF2-40B4-BE49-F238E27FC236}">
                <a16:creationId xmlns:a16="http://schemas.microsoft.com/office/drawing/2014/main" id="{646AA8CB-A671-38D7-0C0E-962677B870E5}"/>
              </a:ext>
            </a:extLst>
          </p:cNvPr>
          <p:cNvSpPr/>
          <p:nvPr/>
        </p:nvSpPr>
        <p:spPr>
          <a:xfrm>
            <a:off x="282012" y="686843"/>
            <a:ext cx="8697482" cy="194965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 dirty="0">
              <a:latin typeface="Trebuchet MS" panose="020B0603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EDAACE-10BE-97D6-EBE7-1B971043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324463"/>
            <a:ext cx="8207375" cy="647973"/>
          </a:xfrm>
        </p:spPr>
        <p:txBody>
          <a:bodyPr/>
          <a:lstStyle/>
          <a:p>
            <a:r>
              <a:rPr lang="da-DK" dirty="0"/>
              <a:t>Pilotafprøvning – Road </a:t>
            </a:r>
            <a:r>
              <a:rPr lang="da-DK" dirty="0" err="1"/>
              <a:t>map</a:t>
            </a:r>
            <a:endParaRPr lang="da-DK" dirty="0"/>
          </a:p>
        </p:txBody>
      </p:sp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id="{F9E32989-8B53-7EB1-98A4-BAFD92772E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0009" y="1144782"/>
          <a:ext cx="8172450" cy="1363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kstfelt 9">
            <a:extLst>
              <a:ext uri="{FF2B5EF4-FFF2-40B4-BE49-F238E27FC236}">
                <a16:creationId xmlns:a16="http://schemas.microsoft.com/office/drawing/2014/main" id="{5280EE17-B836-7C16-FFDB-D99D53D62FF4}"/>
              </a:ext>
            </a:extLst>
          </p:cNvPr>
          <p:cNvSpPr txBox="1"/>
          <p:nvPr/>
        </p:nvSpPr>
        <p:spPr>
          <a:xfrm>
            <a:off x="740442" y="1266780"/>
            <a:ext cx="7626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dirty="0">
                <a:latin typeface="Trebuchet MS" panose="020B0603020202020204" pitchFamily="34" charset="0"/>
              </a:rPr>
              <a:t>8. maj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2496E081-71BC-44A8-7865-4B6F0564EA9E}"/>
              </a:ext>
            </a:extLst>
          </p:cNvPr>
          <p:cNvSpPr txBox="1"/>
          <p:nvPr/>
        </p:nvSpPr>
        <p:spPr>
          <a:xfrm>
            <a:off x="3250658" y="1172599"/>
            <a:ext cx="8895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dirty="0">
                <a:latin typeface="Trebuchet MS" panose="020B0603020202020204" pitchFamily="34" charset="0"/>
              </a:rPr>
              <a:t>16. maj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8B335D7F-8546-7BA5-B684-FAE1336E5151}"/>
              </a:ext>
            </a:extLst>
          </p:cNvPr>
          <p:cNvSpPr txBox="1"/>
          <p:nvPr/>
        </p:nvSpPr>
        <p:spPr>
          <a:xfrm>
            <a:off x="5760873" y="939901"/>
            <a:ext cx="7626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>
                <a:latin typeface="Trebuchet MS" panose="020B0603020202020204" pitchFamily="34" charset="0"/>
              </a:rPr>
              <a:t>6. </a:t>
            </a:r>
            <a:r>
              <a:rPr lang="da-DK" sz="1350" dirty="0">
                <a:latin typeface="Trebuchet MS" panose="020B0603020202020204" pitchFamily="34" charset="0"/>
              </a:rPr>
              <a:t>juni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875F3EB9-EA3F-1CF6-8688-7538FA07D1BE}"/>
              </a:ext>
            </a:extLst>
          </p:cNvPr>
          <p:cNvSpPr txBox="1"/>
          <p:nvPr/>
        </p:nvSpPr>
        <p:spPr>
          <a:xfrm>
            <a:off x="4363800" y="2841379"/>
            <a:ext cx="9648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dirty="0">
                <a:latin typeface="Trebuchet MS" panose="020B0603020202020204" pitchFamily="34" charset="0"/>
              </a:rPr>
              <a:t>22. maj</a:t>
            </a:r>
          </a:p>
        </p:txBody>
      </p:sp>
      <p:graphicFrame>
        <p:nvGraphicFramePr>
          <p:cNvPr id="15" name="Pladsholder til indhold 6">
            <a:extLst>
              <a:ext uri="{FF2B5EF4-FFF2-40B4-BE49-F238E27FC236}">
                <a16:creationId xmlns:a16="http://schemas.microsoft.com/office/drawing/2014/main" id="{FA563E4D-536E-0FFE-4CA6-2B056BF008DE}"/>
              </a:ext>
            </a:extLst>
          </p:cNvPr>
          <p:cNvGraphicFramePr>
            <a:graphicFrameLocks/>
          </p:cNvGraphicFramePr>
          <p:nvPr/>
        </p:nvGraphicFramePr>
        <p:xfrm>
          <a:off x="760009" y="3092891"/>
          <a:ext cx="8172450" cy="1363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ekstfelt 12">
            <a:extLst>
              <a:ext uri="{FF2B5EF4-FFF2-40B4-BE49-F238E27FC236}">
                <a16:creationId xmlns:a16="http://schemas.microsoft.com/office/drawing/2014/main" id="{140D44C0-7413-382D-46D2-CD3295E6BD12}"/>
              </a:ext>
            </a:extLst>
          </p:cNvPr>
          <p:cNvSpPr txBox="1"/>
          <p:nvPr/>
        </p:nvSpPr>
        <p:spPr>
          <a:xfrm>
            <a:off x="740442" y="3280899"/>
            <a:ext cx="7626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dirty="0">
                <a:latin typeface="Trebuchet MS" panose="020B0603020202020204" pitchFamily="34" charset="0"/>
              </a:rPr>
              <a:t>8. maj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F2AFAFE3-2B2A-197E-F48A-36D04F9EF972}"/>
              </a:ext>
            </a:extLst>
          </p:cNvPr>
          <p:cNvSpPr txBox="1"/>
          <p:nvPr/>
        </p:nvSpPr>
        <p:spPr>
          <a:xfrm>
            <a:off x="397067" y="755284"/>
            <a:ext cx="3216534" cy="5078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a-DK" sz="1350" dirty="0">
                <a:latin typeface="Trebuchet MS" panose="020B0603020202020204" pitchFamily="34" charset="0"/>
              </a:rPr>
              <a:t>Automatisering af helbredstillægskort og udvidet helbredstillæg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7848F148-7B56-969F-FECA-7D34098C6B92}"/>
              </a:ext>
            </a:extLst>
          </p:cNvPr>
          <p:cNvSpPr txBox="1"/>
          <p:nvPr/>
        </p:nvSpPr>
        <p:spPr>
          <a:xfrm>
            <a:off x="397067" y="2726195"/>
            <a:ext cx="3216534" cy="3000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a-DK" sz="1350" dirty="0">
                <a:latin typeface="Trebuchet MS" panose="020B0603020202020204" pitchFamily="34" charset="0"/>
              </a:rPr>
              <a:t>Udbetaling og brev til 3. part</a:t>
            </a:r>
          </a:p>
        </p:txBody>
      </p: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E6552A41-5E26-8783-2434-F5D41AB787FB}"/>
              </a:ext>
            </a:extLst>
          </p:cNvPr>
          <p:cNvCxnSpPr>
            <a:cxnSpLocks/>
          </p:cNvCxnSpPr>
          <p:nvPr/>
        </p:nvCxnSpPr>
        <p:spPr bwMode="auto">
          <a:xfrm>
            <a:off x="5457067" y="755284"/>
            <a:ext cx="92833" cy="3832591"/>
          </a:xfrm>
          <a:prstGeom prst="line">
            <a:avLst/>
          </a:prstGeom>
          <a:noFill/>
          <a:ln w="76200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227AEF4D-509A-00DD-F0BD-7AA7A2F97B9A}"/>
              </a:ext>
            </a:extLst>
          </p:cNvPr>
          <p:cNvSpPr txBox="1"/>
          <p:nvPr/>
        </p:nvSpPr>
        <p:spPr>
          <a:xfrm>
            <a:off x="4809367" y="233974"/>
            <a:ext cx="1295400" cy="3666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latin typeface="Helvetica" pitchFamily="2" charset="0"/>
                <a:cs typeface="Arial"/>
              </a:rPr>
              <a:t>Kort om erfaringer fra København</a:t>
            </a:r>
          </a:p>
        </p:txBody>
      </p:sp>
    </p:spTree>
    <p:extLst>
      <p:ext uri="{BB962C8B-B14F-4D97-AF65-F5344CB8AC3E}">
        <p14:creationId xmlns:p14="http://schemas.microsoft.com/office/powerpoint/2010/main" val="50571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8018D9-B9B3-1601-594F-0615CBDA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Pilot (lille) til udbetaling via P-nummer efterlyses</a:t>
            </a:r>
          </a:p>
        </p:txBody>
      </p:sp>
      <p:pic>
        <p:nvPicPr>
          <p:cNvPr id="22" name="Pladsholder til billede 21">
            <a:extLst>
              <a:ext uri="{FF2B5EF4-FFF2-40B4-BE49-F238E27FC236}">
                <a16:creationId xmlns:a16="http://schemas.microsoft.com/office/drawing/2014/main" id="{B0941BEE-FEFD-BC71-5CF9-7ACAE7FACE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8218" b="28218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2DC445B-772E-AED1-7452-97ED850539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Udbetaling og brev til 3. part:</a:t>
            </a:r>
          </a:p>
          <a:p>
            <a:pPr marL="257175" indent="-257175">
              <a:buFontTx/>
              <a:buChar char="-"/>
            </a:pPr>
            <a:r>
              <a:rPr lang="da-DK" dirty="0"/>
              <a:t>P-nummeret skal være sat op med kontooplysninger.</a:t>
            </a:r>
          </a:p>
          <a:p>
            <a:pPr marL="257175" indent="-257175">
              <a:buFontTx/>
              <a:buChar char="-"/>
            </a:pPr>
            <a:r>
              <a:rPr lang="da-DK" dirty="0"/>
              <a:t>P-nummeret må ikke være tilknyttet kommunens CVR.</a:t>
            </a:r>
          </a:p>
          <a:p>
            <a:endParaRPr lang="da-DK" dirty="0"/>
          </a:p>
          <a:p>
            <a:r>
              <a:rPr lang="da-DK" dirty="0"/>
              <a:t>Skriv til </a:t>
            </a:r>
            <a:r>
              <a:rPr lang="da-DK" dirty="0">
                <a:hlinkClick r:id="rId3"/>
              </a:rPr>
              <a:t>KP@KOMBIT.dk</a:t>
            </a:r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FDFEADD-D56B-7EE0-0731-0EA3312239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4" name="Grafik 23" descr="Sommerfugl med massiv udfyldning">
            <a:extLst>
              <a:ext uri="{FF2B5EF4-FFF2-40B4-BE49-F238E27FC236}">
                <a16:creationId xmlns:a16="http://schemas.microsoft.com/office/drawing/2014/main" id="{A22D5F7C-3226-695D-9A6B-61144ECF7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915291">
            <a:off x="6777961" y="2042403"/>
            <a:ext cx="1688273" cy="1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8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CDF21-E9D1-A64D-9457-7957BE036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Webinarer - Gennemført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15D32E2E-B868-2D84-C18D-E5C5D5F6AB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8218" b="28218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6802C1E-6FED-B8C5-40AF-5FB200E867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Uge 18: Medarbejdere, som arbejder med TF-filer – Modsatrettede træk</a:t>
            </a:r>
          </a:p>
          <a:p>
            <a:r>
              <a:rPr lang="da-DK" dirty="0"/>
              <a:t>Uge 19: Systemadministrator </a:t>
            </a:r>
          </a:p>
          <a:p>
            <a:r>
              <a:rPr lang="da-DK" dirty="0"/>
              <a:t>Uge 20: Sagsbehandler – udbetaling og brev til alternativ modtager </a:t>
            </a:r>
          </a:p>
          <a:p>
            <a:r>
              <a:rPr lang="da-DK" dirty="0"/>
              <a:t>Uge 21: Sagsbehandler – automatisk sagsbehandling </a:t>
            </a:r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F78DDA4-AA1A-0863-CD62-5C66CCD3EF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547145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KOMBIT">
      <a:dk1>
        <a:srgbClr val="111111"/>
      </a:dk1>
      <a:lt1>
        <a:srgbClr val="FFFFFF"/>
      </a:lt1>
      <a:dk2>
        <a:srgbClr val="CCC09E"/>
      </a:dk2>
      <a:lt2>
        <a:srgbClr val="F3EFE0"/>
      </a:lt2>
      <a:accent1>
        <a:srgbClr val="EB052F"/>
      </a:accent1>
      <a:accent2>
        <a:srgbClr val="3373D2"/>
      </a:accent2>
      <a:accent3>
        <a:srgbClr val="1C3F32"/>
      </a:accent3>
      <a:accent4>
        <a:srgbClr val="580D28"/>
      </a:accent4>
      <a:accent5>
        <a:srgbClr val="9656D7"/>
      </a:accent5>
      <a:accent6>
        <a:srgbClr val="B30E60"/>
      </a:accent6>
      <a:hlink>
        <a:srgbClr val="696969"/>
      </a:hlink>
      <a:folHlink>
        <a:srgbClr val="D6D6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061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b="1" dirty="0" smtClean="0"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9525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xtLst>
          <a:ext uri="{909E8E84-426E-40dd-AFC4-6F175D3DCCD1}">
            <a14:hiddenFill xmlns:a14="http://schemas.microsoft.com/office/drawing/2010/main" xmlns="" xmlns:p="http://schemas.openxmlformats.org/presentationml/2006/main">
              <a:noFill/>
            </a14:hiddenFill>
          </a:ext>
        </a:extLst>
      </a:spPr>
      <a:bodyPr/>
      <a:lstStyle/>
    </a:lnDef>
    <a:txDef>
      <a:spPr>
        <a:noFill/>
        <a:ln>
          <a:noFill/>
        </a:ln>
      </a:spPr>
      <a:bodyPr wrap="none" rtlCol="0">
        <a:noAutofit/>
      </a:bodyPr>
      <a:lstStyle>
        <a:defPPr algn="l">
          <a:defRPr sz="900" dirty="0" err="1" smtClean="0">
            <a:latin typeface="Helvetica" pitchFamily="2" charset="0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57B43150-9B59-4524-8D70-B7AA6C43F8B1}" vid="{A4A4ADDD-4E09-436A-AAEC-204C35E66FB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2d__x002d__x002d_ xmlns="96c47bad-65db-4d5f-86bb-1c02544a7891">Præsentationsmaterialer</_x002d__x002d__x002d_>
    <_x002d__x002d_ xmlns="96c47bad-65db-4d5f-86bb-1c02544a7891" xsi:nil="true"/>
    <IconOverlay xmlns="http://schemas.microsoft.com/sharepoint/v4" xsi:nil="true"/>
    <Sortering xmlns="96c47bad-65db-4d5f-86bb-1c02544a7891">840</Sortering>
    <Download xmlns="96c47bad-65db-4d5f-86bb-1c02544a7891" xsi:nil="true"/>
    <yboy xmlns="96c47bad-65db-4d5f-86bb-1c02544a7891">
      <UserInfo>
        <DisplayName/>
        <AccountId xsi:nil="true"/>
        <AccountType/>
      </UserInfo>
    </yboy>
    <_x002d_ xmlns="96c47bad-65db-4d5f-86bb-1c02544a7891">Præsentationsmaterialer</_x002d_>
    <Forsideemne xmlns="96c47bad-65db-4d5f-86bb-1c02544a7891">Møder (KP)</Forsideemn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0E607AEC89A64FB01FB1CE00625A5F" ma:contentTypeVersion="11" ma:contentTypeDescription="Opret et nyt dokument." ma:contentTypeScope="" ma:versionID="08eeacecd7cf9fa4b62276a3e3a7ecf7">
  <xsd:schema xmlns:xsd="http://www.w3.org/2001/XMLSchema" xmlns:xs="http://www.w3.org/2001/XMLSchema" xmlns:p="http://schemas.microsoft.com/office/2006/metadata/properties" xmlns:ns2="96c47bad-65db-4d5f-86bb-1c02544a7891" xmlns:ns3="http://schemas.microsoft.com/sharepoint/v4" xmlns:ns4="f82b57f8-2ccb-4ab0-a5d2-1bfd24bdaa36" targetNamespace="http://schemas.microsoft.com/office/2006/metadata/properties" ma:root="true" ma:fieldsID="4b1b9caf7c048ffd508799d88ac70002" ns2:_="" ns3:_="" ns4:_="">
    <xsd:import namespace="96c47bad-65db-4d5f-86bb-1c02544a7891"/>
    <xsd:import namespace="http://schemas.microsoft.com/sharepoint/v4"/>
    <xsd:import namespace="f82b57f8-2ccb-4ab0-a5d2-1bfd24bdaa36"/>
    <xsd:element name="properties">
      <xsd:complexType>
        <xsd:sequence>
          <xsd:element name="documentManagement">
            <xsd:complexType>
              <xsd:all>
                <xsd:element ref="ns2:Forsideemne" minOccurs="0"/>
                <xsd:element ref="ns2:_x002d_" minOccurs="0"/>
                <xsd:element ref="ns2:_x002d__x002d_" minOccurs="0"/>
                <xsd:element ref="ns2:Sortering" minOccurs="0"/>
                <xsd:element ref="ns2:Download" minOccurs="0"/>
                <xsd:element ref="ns3:IconOverlay" minOccurs="0"/>
                <xsd:element ref="ns2:yboy" minOccurs="0"/>
                <xsd:element ref="ns2:_x002d__x002d__x002d_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c47bad-65db-4d5f-86bb-1c02544a7891" elementFormDefault="qualified">
    <xsd:import namespace="http://schemas.microsoft.com/office/2006/documentManagement/types"/>
    <xsd:import namespace="http://schemas.microsoft.com/office/infopath/2007/PartnerControls"/>
    <xsd:element name="Forsideemne" ma:index="2" nillable="true" ma:displayName="Forsideemne" ma:format="Dropdown" ma:internalName="Forsideemne">
      <xsd:simpleType>
        <xsd:restriction base="dms:Choice">
          <xsd:enumeration value="Forvaltningshåndbog"/>
          <xsd:enumeration value="Høringsmateriale"/>
          <xsd:enumeration value="KL-breve"/>
          <xsd:enumeration value="KLIK-opgaver"/>
          <xsd:enumeration value="KLIK-opgaver og bilag (KP Basis)"/>
          <xsd:enumeration value="KLIK-opgaver og bilag (KP)"/>
          <xsd:enumeration value="Bilag (KP Basis)"/>
          <xsd:enumeration value="Præsentationer"/>
          <xsd:enumeration value="Præsentationer (KMD SPK)"/>
          <xsd:enumeration value="Generelle præsentationer (KP Basis)"/>
          <xsd:enumeration value="Implementeringshåndbog for KMD SPK"/>
          <xsd:enumeration value="Implementeringsmaterialer (KP Basis)"/>
          <xsd:enumeration value="Implementeringsmaterialer (KP)"/>
          <xsd:enumeration value="SPK integrationer"/>
          <xsd:enumeration value="Vejledninger mv. (KP)"/>
          <xsd:enumeration value="Webinar om brugen af KMD SPK"/>
          <xsd:enumeration value="Webinarer om KLIK-opgaver (KP Basis)"/>
          <xsd:enumeration value="Webinarer om KLIK-opgaver (KP)"/>
          <xsd:enumeration value="Webinarer om release 2.0 (KP)"/>
          <xsd:enumeration value="Møder (KP)"/>
          <xsd:enumeration value="Netværksmøder (KP Basis)"/>
          <xsd:enumeration value="Undervisning for systemadministratorer (KP Basis)"/>
          <xsd:enumeration value="Undervisning for superbrugere (KP Basis)"/>
          <xsd:enumeration value="Undervisning for medarbejdere m/ økonomiopgaver (KP Basis)"/>
          <xsd:enumeration value="Undervisning for supportberettigede brugere (KP Basis)"/>
          <xsd:enumeration value="Ændringsforslag og releases (KP)"/>
          <xsd:enumeration value="UDK Pension"/>
          <xsd:enumeration value="Teamvejledninger (KP)"/>
          <xsd:enumeration value="Træningsmiljø (KP)"/>
        </xsd:restriction>
      </xsd:simpleType>
    </xsd:element>
    <xsd:element name="_x002d_" ma:index="3" nillable="true" ma:displayName="-" ma:internalName="_x002d_">
      <xsd:simpleType>
        <xsd:restriction base="dms:Text">
          <xsd:maxLength value="255"/>
        </xsd:restriction>
      </xsd:simpleType>
    </xsd:element>
    <xsd:element name="_x002d__x002d_" ma:index="4" nillable="true" ma:displayName="--" ma:internalName="_x002d__x002d_">
      <xsd:simpleType>
        <xsd:restriction base="dms:Text">
          <xsd:maxLength value="255"/>
        </xsd:restriction>
      </xsd:simpleType>
    </xsd:element>
    <xsd:element name="Sortering" ma:index="5" nillable="true" ma:displayName="Sortering" ma:decimals="0" ma:internalName="Sortering">
      <xsd:simpleType>
        <xsd:restriction base="dms:Number"/>
      </xsd:simpleType>
    </xsd:element>
    <xsd:element name="Download" ma:index="6" nillable="true" ma:displayName="Download" ma:internalName="Download">
      <xsd:simpleType>
        <xsd:restriction base="dms:Text">
          <xsd:maxLength value="255"/>
        </xsd:restriction>
      </xsd:simpleType>
    </xsd:element>
    <xsd:element name="yboy" ma:index="14" nillable="true" ma:displayName="Person eller gruppe" ma:list="UserInfo" ma:internalName="ybo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x002d__x002d__x002d_" ma:index="15" ma:displayName="---" ma:internalName="_x002d__x002d__x002d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3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2b57f8-2ccb-4ab0-a5d2-1bfd24bdaa3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Mødedokument (PowerPoint)" ma:contentTypeID="0x0101002FA340818EC50C419AD1693B1F62589703008EC8285CB629D3428E6B44D078F3DCC6" ma:contentTypeVersion="21" ma:contentTypeDescription="" ma:contentTypeScope="" ma:versionID="8abe357155f765d1444836d1959abcdb">
  <xsd:schema xmlns:xsd="http://www.w3.org/2001/XMLSchema" xmlns:xs="http://www.w3.org/2001/XMLSchema" xmlns:p="http://schemas.microsoft.com/office/2006/metadata/properties" xmlns:ns3="1ad18e57-1846-4ffb-a171-01e80b4d2f32" xmlns:ns4="3e6cf5d8-9ce4-4652-a6e6-07ace85fe7bc" targetNamespace="http://schemas.microsoft.com/office/2006/metadata/properties" ma:root="true" ma:fieldsID="cadea6004db87ada06fe341704728fb9" ns3:_="" ns4:_="">
    <xsd:import namespace="1ad18e57-1846-4ffb-a171-01e80b4d2f32"/>
    <xsd:import namespace="3e6cf5d8-9ce4-4652-a6e6-07ace85fe7bc"/>
    <xsd:element name="properties">
      <xsd:complexType>
        <xsd:sequence>
          <xsd:element name="documentManagement">
            <xsd:complexType>
              <xsd:all>
                <xsd:element ref="ns3:kbcd47fd730b4dd780d46e75aa37816b" minOccurs="0"/>
                <xsd:element ref="ns3:TaxCatchAll" minOccurs="0"/>
                <xsd:element ref="ns3:TaxCatchAllLabel" minOccurs="0"/>
                <xsd:element ref="ns3:Mødeemne"/>
                <xsd:element ref="ns3:Mødedato"/>
                <xsd:element ref="ns3:m58fa08f697546ad9c9c3d2382b429ae" minOccurs="0"/>
                <xsd:element ref="ns3:Flyt_x0020_til_x0020_arkiv" minOccurs="0"/>
                <xsd:element ref="ns3:_dlc_DocId" minOccurs="0"/>
                <xsd:element ref="ns3:_dlc_DocIdUrl" minOccurs="0"/>
                <xsd:element ref="ns3:_dlc_DocIdPersistId" minOccurs="0"/>
                <xsd:element ref="ns4:Arbejdspakke" minOccurs="0"/>
                <xsd:element ref="ns4:Produk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18e57-1846-4ffb-a171-01e80b4d2f32" elementFormDefault="qualified">
    <xsd:import namespace="http://schemas.microsoft.com/office/2006/documentManagement/types"/>
    <xsd:import namespace="http://schemas.microsoft.com/office/infopath/2007/PartnerControls"/>
    <xsd:element name="kbcd47fd730b4dd780d46e75aa37816b" ma:index="9" ma:taxonomy="true" ma:internalName="kbcd47fd730b4dd780d46e75aa37816b" ma:taxonomyFieldName="M_x00f8_detype" ma:displayName="Mødetype" ma:readOnly="false" ma:default="" ma:fieldId="{4bcd47fd-730b-4dd7-80d4-6e75aa37816b}" ma:sspId="efb1083d-7045-4fd7-9409-417f0f74db49" ma:termSetId="12a85307-9531-4659-b1dc-de09cb154f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59305a2-eae7-4539-8fbb-789e91726657}" ma:internalName="TaxCatchAll" ma:showField="CatchAllData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259305a2-eae7-4539-8fbb-789e91726657}" ma:internalName="TaxCatchAllLabel" ma:readOnly="true" ma:showField="CatchAllDataLabel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ødeemne" ma:index="13" ma:displayName="Mødeemne" ma:internalName="M_x00f8_deemne">
      <xsd:simpleType>
        <xsd:restriction base="dms:Text">
          <xsd:maxLength value="255"/>
        </xsd:restriction>
      </xsd:simpleType>
    </xsd:element>
    <xsd:element name="Mødedato" ma:index="14" ma:displayName="Mødedato" ma:description="Indsæt dato for mødet hvori dette dokument er præsenteret" ma:format="DateOnly" ma:internalName="M_x00f8_dedato">
      <xsd:simpleType>
        <xsd:restriction base="dms:DateTime"/>
      </xsd:simpleType>
    </xsd:element>
    <xsd:element name="m58fa08f697546ad9c9c3d2382b429ae" ma:index="15" ma:taxonomy="true" ma:internalName="m58fa08f697546ad9c9c3d2382b429ae" ma:taxonomyFieldName="Interessenter" ma:displayName="Interessenter" ma:readOnly="false" ma:default="" ma:fieldId="{658fa08f-6975-46ad-9c9c-3d2382b429ae}" ma:sspId="efb1083d-7045-4fd7-9409-417f0f74db49" ma:termSetId="9a82c93d-e0ab-4d8a-98c1-b2918757e48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lyt_x0020_til_x0020_arkiv" ma:index="17" nillable="true" ma:displayName="Flyt til arkiv" ma:default="0" ma:internalName="Flyt_x0020_til_x0020_arkiv">
      <xsd:simpleType>
        <xsd:restriction base="dms:Boolean"/>
      </xsd:simpleType>
    </xsd:element>
    <xsd:element name="_dlc_DocId" ma:index="18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1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cf5d8-9ce4-4652-a6e6-07ace85fe7bc" elementFormDefault="qualified">
    <xsd:import namespace="http://schemas.microsoft.com/office/2006/documentManagement/types"/>
    <xsd:import namespace="http://schemas.microsoft.com/office/infopath/2007/PartnerControls"/>
    <xsd:element name="Arbejdspakke" ma:index="21" nillable="true" ma:displayName="Arbejdspakke" ma:list="{e9f85bcf-b6e3-41a6-a315-61412f09a3b0}" ma:internalName="Arbejdspakke" ma:showField="Arbejdspakke_x0020_titel">
      <xsd:simpleType>
        <xsd:restriction base="dms:Lookup"/>
      </xsd:simpleType>
    </xsd:element>
    <xsd:element name="Produkt" ma:index="22" nillable="true" ma:displayName="Produkt" ma:list="{e9f85bcf-b6e3-41a6-a315-61412f09a3b0}" ma:internalName="Produkt" ma:showField="Produkttitel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 ma:displayName="Nøgleord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D7040D-9265-4950-BB84-EA3CACF30F56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3e6cf5d8-9ce4-4652-a6e6-07ace85fe7bc"/>
    <ds:schemaRef ds:uri="http://schemas.openxmlformats.org/package/2006/metadata/core-properties"/>
    <ds:schemaRef ds:uri="1ad18e57-1846-4ffb-a171-01e80b4d2f32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0018228-7E4E-4AC9-8948-13D221E974CA}"/>
</file>

<file path=customXml/itemProps3.xml><?xml version="1.0" encoding="utf-8"?>
<ds:datastoreItem xmlns:ds="http://schemas.openxmlformats.org/officeDocument/2006/customXml" ds:itemID="{E68C1FE5-A19E-408F-9CC7-A026BA5BE0C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20C175C-277B-4D8B-A25C-1321585679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d18e57-1846-4ffb-a171-01e80b4d2f32"/>
    <ds:schemaRef ds:uri="3e6cf5d8-9ce4-4652-a6e6-07ace85fe7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528</TotalTime>
  <Words>1944</Words>
  <Application>Microsoft Office PowerPoint</Application>
  <PresentationFormat>Skærmshow (16:9)</PresentationFormat>
  <Paragraphs>293</Paragraphs>
  <Slides>49</Slides>
  <Notes>12</Notes>
  <HiddenSlides>10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49</vt:i4>
      </vt:variant>
    </vt:vector>
  </HeadingPairs>
  <TitlesOfParts>
    <vt:vector size="59" baseType="lpstr">
      <vt:lpstr>Arial</vt:lpstr>
      <vt:lpstr>Calibri</vt:lpstr>
      <vt:lpstr>CambriaMath</vt:lpstr>
      <vt:lpstr>Helvetica</vt:lpstr>
      <vt:lpstr>Neue Haas Grotesk Text Pro</vt:lpstr>
      <vt:lpstr>Normal systemskrift</vt:lpstr>
      <vt:lpstr>Source Sans Pro Light</vt:lpstr>
      <vt:lpstr>Trebuchet MS</vt:lpstr>
      <vt:lpstr>Wingdings</vt:lpstr>
      <vt:lpstr>Default Theme</vt:lpstr>
      <vt:lpstr>Statusmøde Uge 22</vt:lpstr>
      <vt:lpstr>Struktur for mødet</vt:lpstr>
      <vt:lpstr>KOMBITs KP-team</vt:lpstr>
      <vt:lpstr>PowerPoint-præsentation</vt:lpstr>
      <vt:lpstr>Dagsorden</vt:lpstr>
      <vt:lpstr>Release 3.0 status</vt:lpstr>
      <vt:lpstr>Pilotafprøvning – Road map</vt:lpstr>
      <vt:lpstr>Pilot (lille) til udbetaling via P-nummer efterlyses</vt:lpstr>
      <vt:lpstr>Webinarer - Gennemført</vt:lpstr>
      <vt:lpstr>Supportmøder</vt:lpstr>
      <vt:lpstr>PowerPoint-præsentation</vt:lpstr>
      <vt:lpstr>PowerPoint-præsentation</vt:lpstr>
      <vt:lpstr>Udbetaling til 3.part: Personlige tillæg og helbredstillæg flytter</vt:lpstr>
      <vt:lpstr>Personlige tillæg og helbredstillæg</vt:lpstr>
      <vt:lpstr>Kort nyt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Temavejledninger</vt:lpstr>
      <vt:lpstr>Temavejledninger på dokumentbiblioteket</vt:lpstr>
      <vt:lpstr>Release 4.0 Oversigt ligger på dokumentbiblioteket</vt:lpstr>
      <vt:lpstr>Ny funktionalitet (1 af 2)</vt:lpstr>
      <vt:lpstr>Ny funktionalitet  (2 af 2)</vt:lpstr>
      <vt:lpstr>Udvalgte kendte fejl</vt:lpstr>
      <vt:lpstr>Kendte fejl (1 af 4) Visningsfejl: bopælskommune</vt:lpstr>
      <vt:lpstr>Kendte fejl (2 af 4)</vt:lpstr>
      <vt:lpstr>Opret journalnotat kan ikke færdiggøres fra enkeltsagsvisningen</vt:lpstr>
      <vt:lpstr>Individuel tekst i ”Ret planlagt udbetaling”</vt:lpstr>
      <vt:lpstr>PowerPoint-præsentation</vt:lpstr>
      <vt:lpstr>Spørgsmål til projektet?</vt:lpstr>
      <vt:lpstr>dialog i break out rooms</vt:lpstr>
      <vt:lpstr>Formål med break out rooms</vt:lpstr>
      <vt:lpstr>Break out rooms</vt:lpstr>
      <vt:lpstr>PowerPoint-præsentation</vt:lpstr>
      <vt:lpstr>Note til mig selv:  Husk at starte optagelsen</vt:lpstr>
      <vt:lpstr>Kort opsamling</vt:lpstr>
      <vt:lpstr>Hvad sker på næste statusmøde?</vt:lpstr>
      <vt:lpstr>Hvad sker på næste statusmøde?</vt:lpstr>
      <vt:lpstr>Følgende er primært henvendt KP-systemansvarlig </vt:lpstr>
      <vt:lpstr>Nyhedsbrev</vt:lpstr>
      <vt:lpstr>Nyhedsbrev fra KP, KY og KSD</vt:lpstr>
      <vt:lpstr>Status på driften</vt:lpstr>
      <vt:lpstr>Status på driften (1 af 3) – Ikke analyserede fejlmeldinger</vt:lpstr>
      <vt:lpstr>Status på driften (2 af 3) – Godkendte fejl</vt:lpstr>
      <vt:lpstr>Status på driften (3 af 3) - Supportsager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Statusmøde (uge XX)</dc:title>
  <dc:creator>Aske Walther Sørensen</dc:creator>
  <cp:lastModifiedBy>Aske Walther Sørensen</cp:lastModifiedBy>
  <cp:revision>1</cp:revision>
  <dcterms:created xsi:type="dcterms:W3CDTF">2023-05-04T10:03:14Z</dcterms:created>
  <dcterms:modified xsi:type="dcterms:W3CDTF">2023-06-01T10:22:50Z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0x010100D50E607AEC89A64FB01FB1CE00625A5F</vt:lpwstr>
  </property>
  <property fmtid="{D5CDD505-2E9C-101B-9397-08002B2CF9AE}" pid="3" name="_dlc_DocIdItemGuid">
    <vt:lpwstr>54071e56-aa3a-478a-a559-30bec1697c08</vt:lpwstr>
  </property>
  <property fmtid="{D5CDD505-2E9C-101B-9397-08002B2CF9AE}" pid="4" name="Mødetype">
    <vt:lpwstr>1609;#Præsentation|93fbbba1-d5f3-4784-9979-765919310bab</vt:lpwstr>
  </property>
  <property fmtid="{D5CDD505-2E9C-101B-9397-08002B2CF9AE}" pid="5" name="Interessenter">
    <vt:lpwstr>1683;#Ekstern|95ef43ab-9e36-4dab-816d-0787e44693bc</vt:lpwstr>
  </property>
</Properties>
</file>